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5"/>
    <p:sldMasterId id="2147483664" r:id="rId6"/>
  </p:sldMasterIdLst>
  <p:notesMasterIdLst>
    <p:notesMasterId r:id="rId14"/>
  </p:notesMasterIdLst>
  <p:sldIdLst>
    <p:sldId id="359" r:id="rId7"/>
    <p:sldId id="366" r:id="rId8"/>
    <p:sldId id="361" r:id="rId9"/>
    <p:sldId id="364" r:id="rId10"/>
    <p:sldId id="365" r:id="rId11"/>
    <p:sldId id="367" r:id="rId12"/>
    <p:sldId id="355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838" autoAdjust="0"/>
    <p:restoredTop sz="92683" autoAdjust="0"/>
  </p:normalViewPr>
  <p:slideViewPr>
    <p:cSldViewPr snapToGrid="0">
      <p:cViewPr>
        <p:scale>
          <a:sx n="66" d="100"/>
          <a:sy n="66" d="100"/>
        </p:scale>
        <p:origin x="2238" y="89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2.xml"/><Relationship Id="rId11" Type="http://schemas.openxmlformats.org/officeDocument/2006/relationships/slide" Target="slides/slide5.xml"/><Relationship Id="rId5" Type="http://schemas.openxmlformats.org/officeDocument/2006/relationships/slideMaster" Target="slideMasters/slideMaster1.xml"/><Relationship Id="rId15" Type="http://schemas.openxmlformats.org/officeDocument/2006/relationships/presProps" Target="presProps.xml"/><Relationship Id="rId10" Type="http://schemas.openxmlformats.org/officeDocument/2006/relationships/slide" Target="slides/slide4.xml"/><Relationship Id="rId4" Type="http://schemas.openxmlformats.org/officeDocument/2006/relationships/customXml" Target="../customXml/item4.xml"/><Relationship Id="rId9" Type="http://schemas.openxmlformats.org/officeDocument/2006/relationships/slide" Target="slides/slide3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3291C70-431F-43F3-882F-3D5BBECB1160}" type="datetimeFigureOut">
              <a:rPr lang="en-US" smtClean="0"/>
              <a:t>8/15/2022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EB1AEA3-8E71-4BE8-9394-E2C1302B33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84560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Slide Image Placeholder 1">
            <a:extLst>
              <a:ext uri="{FF2B5EF4-FFF2-40B4-BE49-F238E27FC236}">
                <a16:creationId xmlns:a16="http://schemas.microsoft.com/office/drawing/2014/main" id="{887356D5-B679-4B76-990F-C498B30F4108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3" name="Notes Placeholder 2">
            <a:extLst>
              <a:ext uri="{FF2B5EF4-FFF2-40B4-BE49-F238E27FC236}">
                <a16:creationId xmlns:a16="http://schemas.microsoft.com/office/drawing/2014/main" id="{9790DC73-9985-4FCB-B6FF-72DFEB71815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 altLang="en-US" dirty="0"/>
          </a:p>
        </p:txBody>
      </p:sp>
      <p:sp>
        <p:nvSpPr>
          <p:cNvPr id="40964" name="Slide Number Placeholder 3">
            <a:extLst>
              <a:ext uri="{FF2B5EF4-FFF2-40B4-BE49-F238E27FC236}">
                <a16:creationId xmlns:a16="http://schemas.microsoft.com/office/drawing/2014/main" id="{DC4F3A58-E806-4DE4-BC23-8728964E4A9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rtl="0">
              <a:defRPr/>
            </a:pPr>
            <a:fld id="{C872BA43-7AC7-4C85-A475-09DD78EA8C9A}" type="slidenum">
              <a:rPr sz="1200">
                <a:solidFill>
                  <a:prstClr val="black"/>
                </a:solidFill>
                <a:latin typeface="Times" charset="0"/>
              </a:rPr>
              <a:pPr>
                <a:defRPr/>
              </a:pPr>
              <a:t>1</a:t>
            </a:fld>
            <a:endParaRPr lang="ru-Ru" altLang="en-US" sz="1200" dirty="0">
              <a:solidFill>
                <a:prstClr val="black"/>
              </a:solidFill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4239101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EB1AEA3-8E71-4BE8-9394-E2C1302B336F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125998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EB1AEA3-8E71-4BE8-9394-E2C1302B336F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460192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EB1AEA3-8E71-4BE8-9394-E2C1302B336F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292422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EB1AEA3-8E71-4BE8-9394-E2C1302B336F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283794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EB1AEA3-8E71-4BE8-9394-E2C1302B336F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22000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l" rtl="0"/>
            <a:fld id="{950B9C52-E2F9-4229-A752-FF3A322C8BC5}" type="slidenum">
              <a:rPr/>
              <a:t>7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804240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0BEECF-28B0-4D6A-A3F3-0971A693AC5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F71C964-5D0E-431B-833F-DFC80059913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10EBAB-9E8C-46DD-8B3B-6D1B91099E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27D3D8-CE2F-4F2A-BC05-DC5DE59371A6}" type="datetimeFigureOut">
              <a:rPr lang="en-US" smtClean="0"/>
              <a:t>8/15/2022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27B1501-F06D-445C-9AE4-1D66C1EB01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E0B827-F486-42A0-9377-39A7C4F250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73E24F-B861-4B2F-975D-4D7677F2F5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6797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48BED1-F1F7-4FC5-A32B-F9294BB269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AB3F7AE-F1A1-4F3C-B07D-3CE3E7AF263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41064B2-9B5F-458D-9081-C45EED752A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27D3D8-CE2F-4F2A-BC05-DC5DE59371A6}" type="datetimeFigureOut">
              <a:rPr lang="en-US" smtClean="0"/>
              <a:t>8/15/2022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13B89DB-7B23-41B9-BF31-3743302499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42DD82-FA78-4CE2-B50F-1B088941B0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73E24F-B861-4B2F-975D-4D7677F2F5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59911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91B0AA1-ABDC-4976-84B0-EA853B5B439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4DEAB1B-1412-4B9F-9BC8-22A2BE8476F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06C8DFA-681F-4176-A366-13E7559D20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27D3D8-CE2F-4F2A-BC05-DC5DE59371A6}" type="datetimeFigureOut">
              <a:rPr lang="en-US" smtClean="0"/>
              <a:t>8/15/2022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601BB1A-119B-46C4-9966-9F0C2F8E83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D0DA2BA-EAB8-44AA-8254-05C9E3D968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73E24F-B861-4B2F-975D-4D7677F2F5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591816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0"/>
          <p:cNvSpPr>
            <a:spLocks noChangeArrowheads="1"/>
          </p:cNvSpPr>
          <p:nvPr userDrawn="1"/>
        </p:nvSpPr>
        <p:spPr bwMode="auto">
          <a:xfrm>
            <a:off x="203200" y="1752600"/>
            <a:ext cx="11988800" cy="5105400"/>
          </a:xfrm>
          <a:prstGeom prst="rect">
            <a:avLst/>
          </a:prstGeom>
          <a:solidFill>
            <a:srgbClr val="DDDDDD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>
                    <a:alpha val="50195"/>
                  </a:schemeClr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defRPr/>
            </a:pPr>
            <a:endParaRPr lang="en-US" altLang="en-US" dirty="0">
              <a:solidFill>
                <a:prstClr val="black"/>
              </a:solidFill>
            </a:endParaRPr>
          </a:p>
        </p:txBody>
      </p:sp>
      <p:sp>
        <p:nvSpPr>
          <p:cNvPr id="5" name="Rectangle 8"/>
          <p:cNvSpPr>
            <a:spLocks noChangeArrowheads="1"/>
          </p:cNvSpPr>
          <p:nvPr userDrawn="1"/>
        </p:nvSpPr>
        <p:spPr bwMode="auto">
          <a:xfrm>
            <a:off x="0" y="1752600"/>
            <a:ext cx="12192000" cy="152400"/>
          </a:xfrm>
          <a:prstGeom prst="rect">
            <a:avLst/>
          </a:prstGeom>
          <a:solidFill>
            <a:srgbClr val="C2113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defRPr/>
            </a:pPr>
            <a:endParaRPr lang="en-US" altLang="en-US" dirty="0">
              <a:solidFill>
                <a:prstClr val="black"/>
              </a:solidFill>
            </a:endParaRPr>
          </a:p>
        </p:txBody>
      </p:sp>
      <p:sp>
        <p:nvSpPr>
          <p:cNvPr id="6" name="Rectangle 9"/>
          <p:cNvSpPr>
            <a:spLocks noChangeArrowheads="1"/>
          </p:cNvSpPr>
          <p:nvPr userDrawn="1"/>
        </p:nvSpPr>
        <p:spPr bwMode="auto">
          <a:xfrm>
            <a:off x="0" y="1905000"/>
            <a:ext cx="203200" cy="4953000"/>
          </a:xfrm>
          <a:prstGeom prst="rect">
            <a:avLst/>
          </a:prstGeom>
          <a:solidFill>
            <a:srgbClr val="002A6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defRPr/>
            </a:pPr>
            <a:endParaRPr lang="en-US" altLang="en-US" dirty="0">
              <a:solidFill>
                <a:prstClr val="black"/>
              </a:solidFill>
            </a:endParaRPr>
          </a:p>
        </p:txBody>
      </p:sp>
      <p:pic>
        <p:nvPicPr>
          <p:cNvPr id="7" name="Picture 2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3464"/>
          <a:stretch>
            <a:fillRect/>
          </a:stretch>
        </p:blipFill>
        <p:spPr bwMode="auto">
          <a:xfrm>
            <a:off x="607493" y="455613"/>
            <a:ext cx="4006849" cy="849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016000" y="2362200"/>
            <a:ext cx="10363200" cy="1143000"/>
          </a:xfrm>
        </p:spPr>
        <p:txBody>
          <a:bodyPr/>
          <a:lstStyle>
            <a:lvl1pPr algn="ctr">
              <a:defRPr sz="4000"/>
            </a:lvl1pPr>
          </a:lstStyle>
          <a:p>
            <a:pPr lvl="0"/>
            <a:r>
              <a:rPr lang="en-US" altLang="en-US" noProof="0"/>
              <a:t>Click to edit Master title style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828800" y="3733800"/>
            <a:ext cx="85344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US" altLang="en-US" noProof="0"/>
              <a:t>Click to edit Master subtitle style</a:t>
            </a:r>
          </a:p>
        </p:txBody>
      </p:sp>
      <p:sp>
        <p:nvSpPr>
          <p:cNvPr id="8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733C20-B7F1-4DB5-B0D4-6AE834FB96D0}" type="datetime1">
              <a:rPr lang="en-US" altLang="en-US" smtClean="0">
                <a:solidFill>
                  <a:prstClr val="black"/>
                </a:solidFill>
              </a:rPr>
              <a:pPr>
                <a:defRPr/>
              </a:pPr>
              <a:t>8/15/2022</a:t>
            </a:fld>
            <a:endParaRPr lang="en-US" altLang="en-US" dirty="0">
              <a:solidFill>
                <a:prstClr val="black"/>
              </a:solidFill>
            </a:endParaRPr>
          </a:p>
        </p:txBody>
      </p:sp>
      <p:sp>
        <p:nvSpPr>
          <p:cNvPr id="9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>
                <a:solidFill>
                  <a:prstClr val="black"/>
                </a:solidFill>
              </a:rPr>
              <a:t>DRAFT 1.0</a:t>
            </a:r>
          </a:p>
        </p:txBody>
      </p:sp>
      <p:sp>
        <p:nvSpPr>
          <p:cNvPr id="10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D6F058F-385F-45E7-9391-BA1063E9D275}" type="slidenum">
              <a:rPr lang="en-US" altLang="en-US">
                <a:solidFill>
                  <a:prstClr val="black"/>
                </a:solidFill>
              </a:rPr>
              <a:pPr/>
              <a:t>‹#›</a:t>
            </a:fld>
            <a:r>
              <a:rPr lang="en-US" altLang="en-US" dirty="0">
                <a:solidFill>
                  <a:prstClr val="black"/>
                </a:solidFill>
              </a:rPr>
              <a:t>a</a:t>
            </a:r>
          </a:p>
        </p:txBody>
      </p:sp>
    </p:spTree>
    <p:extLst>
      <p:ext uri="{BB962C8B-B14F-4D97-AF65-F5344CB8AC3E}">
        <p14:creationId xmlns:p14="http://schemas.microsoft.com/office/powerpoint/2010/main" val="411942003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2B396D-DECB-407D-875F-40DD35B25C71}" type="datetime1">
              <a:rPr lang="en-US" altLang="en-US" smtClean="0">
                <a:solidFill>
                  <a:prstClr val="black"/>
                </a:solidFill>
              </a:rPr>
              <a:pPr>
                <a:defRPr/>
              </a:pPr>
              <a:t>8/15/2022</a:t>
            </a:fld>
            <a:endParaRPr lang="en-US" altLang="en-US" dirty="0">
              <a:solidFill>
                <a:prstClr val="black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>
                <a:solidFill>
                  <a:prstClr val="black"/>
                </a:solidFill>
              </a:rPr>
              <a:t>DRAFT 1.0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9F1CF4F-F94A-4E72-8A7A-1D90E0D98BB3}" type="slidenum">
              <a:rPr lang="en-US" altLang="en-US">
                <a:solidFill>
                  <a:prstClr val="black"/>
                </a:solidFill>
              </a:rPr>
              <a:pPr/>
              <a:t>‹#›</a:t>
            </a:fld>
            <a:endParaRPr lang="en-US" alt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427240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01585" y="328684"/>
            <a:ext cx="8290257" cy="6096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637733"/>
            <a:ext cx="10363200" cy="445826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4792EB-DE12-4B8F-AB6E-CAF88D3C705F}" type="datetime1">
              <a:rPr lang="en-US" altLang="en-US" smtClean="0">
                <a:solidFill>
                  <a:prstClr val="black"/>
                </a:solidFill>
              </a:rPr>
              <a:pPr>
                <a:defRPr/>
              </a:pPr>
              <a:t>8/15/2022</a:t>
            </a:fld>
            <a:endParaRPr lang="en-US" altLang="en-US" dirty="0">
              <a:solidFill>
                <a:prstClr val="black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>
                <a:solidFill>
                  <a:prstClr val="black"/>
                </a:solidFill>
              </a:rPr>
              <a:t>DRAFT 1.0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9F1CF4F-F94A-4E72-8A7A-1D90E0D98BB3}" type="slidenum">
              <a:rPr lang="en-US" altLang="en-US">
                <a:solidFill>
                  <a:prstClr val="black"/>
                </a:solidFill>
              </a:rPr>
              <a:pPr/>
              <a:t>‹#›</a:t>
            </a:fld>
            <a:endParaRPr lang="en-US" alt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849560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51"/>
            <a:ext cx="10515600" cy="2852737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76"/>
            <a:ext cx="105156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3BB4F3-F67E-4DF8-BC91-D4750D45240A}" type="datetime1">
              <a:rPr lang="en-US" altLang="en-US" smtClean="0">
                <a:solidFill>
                  <a:prstClr val="black"/>
                </a:solidFill>
              </a:rPr>
              <a:pPr>
                <a:defRPr/>
              </a:pPr>
              <a:t>8/15/2022</a:t>
            </a:fld>
            <a:endParaRPr lang="en-US" altLang="en-US" dirty="0">
              <a:solidFill>
                <a:prstClr val="black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>
                <a:solidFill>
                  <a:prstClr val="black"/>
                </a:solidFill>
              </a:rPr>
              <a:t>DRAFT 1.0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16AFFB4-B1F4-4784-ADA3-5AEED083F242}" type="slidenum">
              <a:rPr lang="en-US" altLang="en-US">
                <a:solidFill>
                  <a:prstClr val="black"/>
                </a:solidFill>
              </a:rPr>
              <a:pPr/>
              <a:t>‹#›</a:t>
            </a:fld>
            <a:endParaRPr lang="en-US" alt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920088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2209800"/>
            <a:ext cx="5080000" cy="3886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2209800"/>
            <a:ext cx="5080000" cy="3886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7B06B3-8490-4F4B-B6D6-2726DD482E58}" type="datetime1">
              <a:rPr lang="en-US" altLang="en-US" smtClean="0">
                <a:solidFill>
                  <a:prstClr val="black"/>
                </a:solidFill>
              </a:rPr>
              <a:pPr>
                <a:defRPr/>
              </a:pPr>
              <a:t>8/15/2022</a:t>
            </a:fld>
            <a:endParaRPr lang="en-US" altLang="en-US" dirty="0">
              <a:solidFill>
                <a:prstClr val="black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>
                <a:solidFill>
                  <a:prstClr val="black"/>
                </a:solidFill>
              </a:rPr>
              <a:t>DRAFT 1.0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4D8761C-1AF7-4CA7-90FE-F13239F65496}" type="slidenum">
              <a:rPr lang="en-US" altLang="en-US">
                <a:solidFill>
                  <a:prstClr val="black"/>
                </a:solidFill>
              </a:rPr>
              <a:pPr/>
              <a:t>‹#›</a:t>
            </a:fld>
            <a:endParaRPr lang="en-US" alt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547059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317" y="365129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0319" y="1681163"/>
            <a:ext cx="5158316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0319" y="2505075"/>
            <a:ext cx="5158316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71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71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805B2D-D2BE-4944-9981-D467F990D4BF}" type="datetime1">
              <a:rPr lang="en-US" altLang="en-US" smtClean="0">
                <a:solidFill>
                  <a:prstClr val="black"/>
                </a:solidFill>
              </a:rPr>
              <a:pPr>
                <a:defRPr/>
              </a:pPr>
              <a:t>8/15/2022</a:t>
            </a:fld>
            <a:endParaRPr lang="en-US" altLang="en-US" dirty="0">
              <a:solidFill>
                <a:prstClr val="black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>
                <a:solidFill>
                  <a:prstClr val="black"/>
                </a:solidFill>
              </a:rPr>
              <a:t>DRAFT 1.0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5E4DA4B-BF04-4F0A-8790-283CC9BD8213}" type="slidenum">
              <a:rPr lang="en-US" altLang="en-US">
                <a:solidFill>
                  <a:prstClr val="black"/>
                </a:solidFill>
              </a:rPr>
              <a:pPr/>
              <a:t>‹#›</a:t>
            </a:fld>
            <a:endParaRPr lang="en-US" alt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53733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A8AA3B-E347-4F64-9BFA-60CBB7A8C2F4}" type="datetime1">
              <a:rPr lang="en-US" altLang="en-US" smtClean="0">
                <a:solidFill>
                  <a:prstClr val="black"/>
                </a:solidFill>
              </a:rPr>
              <a:pPr>
                <a:defRPr/>
              </a:pPr>
              <a:t>8/15/2022</a:t>
            </a:fld>
            <a:endParaRPr lang="en-US" altLang="en-US" dirty="0">
              <a:solidFill>
                <a:prstClr val="black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>
                <a:solidFill>
                  <a:prstClr val="black"/>
                </a:solidFill>
              </a:rPr>
              <a:t>DRAFT 1.0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C29A255-8764-43DF-A359-FB337D6A39B4}" type="slidenum">
              <a:rPr lang="en-US" altLang="en-US">
                <a:solidFill>
                  <a:prstClr val="black"/>
                </a:solidFill>
              </a:rPr>
              <a:pPr/>
              <a:t>‹#›</a:t>
            </a:fld>
            <a:endParaRPr lang="en-US" alt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305752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9AF57E-CAE4-49F9-AC4C-47ACAB7E2D10}" type="datetime1">
              <a:rPr lang="en-US" altLang="en-US" smtClean="0">
                <a:solidFill>
                  <a:prstClr val="black"/>
                </a:solidFill>
              </a:rPr>
              <a:pPr>
                <a:defRPr/>
              </a:pPr>
              <a:t>8/15/2022</a:t>
            </a:fld>
            <a:endParaRPr lang="en-US" altLang="en-US" dirty="0">
              <a:solidFill>
                <a:prstClr val="black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>
                <a:solidFill>
                  <a:prstClr val="black"/>
                </a:solidFill>
              </a:rPr>
              <a:t>DRAFT 1.0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879C9ED-043E-4FB7-BD0E-2D95D9E0F529}" type="slidenum">
              <a:rPr lang="en-US" altLang="en-US">
                <a:solidFill>
                  <a:prstClr val="black"/>
                </a:solidFill>
              </a:rPr>
              <a:pPr/>
              <a:t>‹#›</a:t>
            </a:fld>
            <a:endParaRPr lang="en-US" alt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97374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DDBA17-5977-4CD7-988C-5448730D36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6D6F6C-C07A-4CDA-A9E5-741A3819756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9F4F6D6-4804-464E-8C56-6D0C0FFDDD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27D3D8-CE2F-4F2A-BC05-DC5DE59371A6}" type="datetimeFigureOut">
              <a:rPr lang="en-US" smtClean="0"/>
              <a:t>8/15/2022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2B14380-5ACF-458A-889C-34B4F51A4B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D465B5-4D9E-465B-AD56-AA83467252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73E24F-B861-4B2F-975D-4D7677F2F5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908235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326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717" y="987438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0326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76F9D7-70CA-4C50-A20C-A5470660B5B6}" type="datetime1">
              <a:rPr lang="en-US" altLang="en-US" smtClean="0">
                <a:solidFill>
                  <a:prstClr val="black"/>
                </a:solidFill>
              </a:rPr>
              <a:pPr>
                <a:defRPr/>
              </a:pPr>
              <a:t>8/15/2022</a:t>
            </a:fld>
            <a:endParaRPr lang="en-US" altLang="en-US" dirty="0">
              <a:solidFill>
                <a:prstClr val="black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>
                <a:solidFill>
                  <a:prstClr val="black"/>
                </a:solidFill>
              </a:rPr>
              <a:t>DRAFT 1.0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DC672A3-D8E4-4007-AC7C-A71B1A8E55EC}" type="slidenum">
              <a:rPr lang="en-US" altLang="en-US">
                <a:solidFill>
                  <a:prstClr val="black"/>
                </a:solidFill>
              </a:rPr>
              <a:pPr/>
              <a:t>‹#›</a:t>
            </a:fld>
            <a:endParaRPr lang="en-US" alt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587732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326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717" y="987438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0326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743F46-D85E-4BFD-88D0-72B6FB6545E9}" type="datetime1">
              <a:rPr lang="en-US" altLang="en-US" smtClean="0">
                <a:solidFill>
                  <a:prstClr val="black"/>
                </a:solidFill>
              </a:rPr>
              <a:pPr>
                <a:defRPr/>
              </a:pPr>
              <a:t>8/15/2022</a:t>
            </a:fld>
            <a:endParaRPr lang="en-US" altLang="en-US" dirty="0">
              <a:solidFill>
                <a:prstClr val="black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>
                <a:solidFill>
                  <a:prstClr val="black"/>
                </a:solidFill>
              </a:rPr>
              <a:t>DRAFT 1.0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4B27F5E-2A51-4409-8296-31600DDE50AA}" type="slidenum">
              <a:rPr lang="en-US" altLang="en-US">
                <a:solidFill>
                  <a:prstClr val="black"/>
                </a:solidFill>
              </a:rPr>
              <a:pPr/>
              <a:t>‹#›</a:t>
            </a:fld>
            <a:endParaRPr lang="en-US" alt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367927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186609-0136-48C0-B5FC-611F6AB454E4}" type="datetime1">
              <a:rPr lang="en-US" altLang="en-US" smtClean="0">
                <a:solidFill>
                  <a:prstClr val="black"/>
                </a:solidFill>
              </a:rPr>
              <a:pPr>
                <a:defRPr/>
              </a:pPr>
              <a:t>8/15/2022</a:t>
            </a:fld>
            <a:endParaRPr lang="en-US" altLang="en-US" dirty="0">
              <a:solidFill>
                <a:prstClr val="black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>
                <a:solidFill>
                  <a:prstClr val="black"/>
                </a:solidFill>
              </a:rPr>
              <a:t>DRAFT 1.0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74BBD64-3B42-4700-9153-BB1D5D32D38F}" type="slidenum">
              <a:rPr lang="en-US" altLang="en-US">
                <a:solidFill>
                  <a:prstClr val="black"/>
                </a:solidFill>
              </a:rPr>
              <a:pPr/>
              <a:t>‹#›</a:t>
            </a:fld>
            <a:endParaRPr lang="en-US" alt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360774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6800" y="1447800"/>
            <a:ext cx="2590800" cy="46482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1447800"/>
            <a:ext cx="7569200" cy="46482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30596F-0A39-40E7-A724-83112E182CC0}" type="datetime1">
              <a:rPr lang="en-US" altLang="en-US" smtClean="0">
                <a:solidFill>
                  <a:prstClr val="black"/>
                </a:solidFill>
              </a:rPr>
              <a:pPr>
                <a:defRPr/>
              </a:pPr>
              <a:t>8/15/2022</a:t>
            </a:fld>
            <a:endParaRPr lang="en-US" altLang="en-US" dirty="0">
              <a:solidFill>
                <a:prstClr val="black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>
                <a:solidFill>
                  <a:prstClr val="black"/>
                </a:solidFill>
              </a:rPr>
              <a:t>DRAFT 1.0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B5D2B9D-93BF-4E88-AF56-8C36936718C2}" type="slidenum">
              <a:rPr lang="en-US" altLang="en-US">
                <a:solidFill>
                  <a:prstClr val="black"/>
                </a:solidFill>
              </a:rPr>
              <a:pPr/>
              <a:t>‹#›</a:t>
            </a:fld>
            <a:endParaRPr lang="en-US" alt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086302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Red/Gray 1 Content + Bottom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203200" y="3429000"/>
            <a:ext cx="11785600" cy="3276600"/>
          </a:xfrm>
          <a:solidFill>
            <a:schemeClr val="bg1"/>
          </a:solidFill>
        </p:spPr>
        <p:txBody>
          <a:bodyPr rtlCol="0">
            <a:normAutofit/>
          </a:bodyPr>
          <a:lstStyle>
            <a:lvl1pPr marL="0" marR="0" indent="0" algn="l" defTabSz="257175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675">
                <a:solidFill>
                  <a:srgbClr val="6C6463"/>
                </a:solidFill>
              </a:defRPr>
            </a:lvl1pPr>
          </a:lstStyle>
          <a:p>
            <a:pPr lvl="0"/>
            <a:r>
              <a:rPr lang="en-US" noProof="0" dirty="0"/>
              <a:t>Click icon to add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600200"/>
            <a:ext cx="10363200" cy="1600200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  <a:lvl2pPr>
              <a:defRPr>
                <a:solidFill>
                  <a:srgbClr val="6C6463"/>
                </a:solidFill>
              </a:defRPr>
            </a:lvl2pPr>
            <a:lvl3pPr>
              <a:defRPr>
                <a:solidFill>
                  <a:srgbClr val="6C6463"/>
                </a:solidFill>
              </a:defRPr>
            </a:lvl3pPr>
            <a:lvl4pPr>
              <a:defRPr>
                <a:solidFill>
                  <a:srgbClr val="6C6463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914805" y="1036906"/>
            <a:ext cx="10363200" cy="461665"/>
          </a:xfrm>
        </p:spPr>
        <p:txBody>
          <a:bodyPr>
            <a:spAutoFit/>
          </a:bodyPr>
          <a:lstStyle>
            <a:lvl1pPr>
              <a:defRPr>
                <a:solidFill>
                  <a:srgbClr val="BA0C2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2"/>
          </p:nvPr>
        </p:nvSpPr>
        <p:spPr>
          <a:xfrm rot="16200000">
            <a:off x="10494089" y="4728446"/>
            <a:ext cx="2743200" cy="144335"/>
          </a:xfrm>
        </p:spPr>
        <p:txBody>
          <a:bodyPr>
            <a:spAutoFit/>
          </a:bodyPr>
          <a:lstStyle>
            <a:lvl1pPr marL="0" indent="0" algn="r">
              <a:buNone/>
              <a:defRPr sz="338" baseline="0">
                <a:solidFill>
                  <a:srgbClr val="FFFFFF"/>
                </a:solidFill>
              </a:defRPr>
            </a:lvl1pPr>
            <a:lvl2pPr marL="129480" indent="0">
              <a:buNone/>
              <a:defRPr sz="1013">
                <a:solidFill>
                  <a:schemeClr val="bg1"/>
                </a:solidFill>
              </a:defRPr>
            </a:lvl2pPr>
            <a:lvl3pPr marL="258961" indent="0">
              <a:buNone/>
              <a:defRPr sz="900">
                <a:solidFill>
                  <a:schemeClr val="bg1"/>
                </a:solidFill>
              </a:defRPr>
            </a:lvl3pPr>
            <a:lvl4pPr marL="384869" indent="0">
              <a:buNone/>
              <a:defRPr sz="788">
                <a:solidFill>
                  <a:schemeClr val="bg1"/>
                </a:solidFill>
              </a:defRPr>
            </a:lvl4pPr>
            <a:lvl5pPr marL="576858" indent="0">
              <a:buNone/>
              <a:defRPr sz="675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790EBAF5-3DE1-4BB3-89D9-A45AD7E8F5EB}"/>
              </a:ext>
            </a:extLst>
          </p:cNvPr>
          <p:cNvSpPr>
            <a:spLocks noGrp="1"/>
          </p:cNvSpPr>
          <p:nvPr>
            <p:ph type="dt" sz="half" idx="13"/>
          </p:nvPr>
        </p:nvSpPr>
        <p:spPr>
          <a:xfrm>
            <a:off x="203200" y="6541372"/>
            <a:ext cx="2844800" cy="144335"/>
          </a:xfrm>
        </p:spPr>
        <p:txBody>
          <a:bodyPr/>
          <a:lstStyle>
            <a:lvl1pPr algn="l">
              <a:defRPr sz="338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82CD31CB-7E1F-4F0F-93EA-ABBFE3A67E8D}" type="datetime1">
              <a:rPr lang="en-US" smtClean="0"/>
              <a:pPr/>
              <a:t>8/15/2022</a:t>
            </a:fld>
            <a:endParaRPr lang="en-US" dirty="0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EA6576CC-49E8-437C-8C5C-1373F413C0AC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>
          <a:xfrm>
            <a:off x="4165600" y="6541372"/>
            <a:ext cx="3860800" cy="144335"/>
          </a:xfrm>
        </p:spPr>
        <p:txBody>
          <a:bodyPr/>
          <a:lstStyle>
            <a:lvl1pPr algn="ctr">
              <a:defRPr sz="338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r>
              <a:rPr lang="en-US" dirty="0"/>
              <a:t>DRAFT 1.0</a:t>
            </a:r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1B4EB852-A429-4388-864A-15D9B25BFC85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>
          <a:xfrm>
            <a:off x="9144000" y="6541372"/>
            <a:ext cx="2844800" cy="144335"/>
          </a:xfrm>
        </p:spPr>
        <p:txBody>
          <a:bodyPr/>
          <a:lstStyle>
            <a:lvl1pPr algn="r">
              <a:defRPr sz="338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9BF3D382-ABFA-4660-AEA2-B28A3043D5A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067266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Red/Gray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805" y="1600200"/>
            <a:ext cx="5079595" cy="4572000"/>
          </a:xfrm>
        </p:spPr>
        <p:txBody>
          <a:bodyPr>
            <a:normAutofit/>
          </a:bodyPr>
          <a:lstStyle>
            <a:lvl1pPr>
              <a:defRPr sz="2000">
                <a:solidFill>
                  <a:srgbClr val="6C6463"/>
                </a:solidFill>
              </a:defRPr>
            </a:lvl1pPr>
            <a:lvl2pPr>
              <a:defRPr sz="1800">
                <a:solidFill>
                  <a:srgbClr val="6C6463"/>
                </a:solidFill>
              </a:defRPr>
            </a:lvl2pPr>
            <a:lvl3pPr>
              <a:defRPr sz="1600">
                <a:solidFill>
                  <a:srgbClr val="6C6463"/>
                </a:solidFill>
              </a:defRPr>
            </a:lvl3pPr>
            <a:lvl4pPr>
              <a:defRPr sz="1400">
                <a:solidFill>
                  <a:srgbClr val="6C6463"/>
                </a:solidFill>
              </a:defRPr>
            </a:lvl4pPr>
            <a:lvl5pPr>
              <a:defRPr sz="1600">
                <a:solidFill>
                  <a:srgbClr val="6C6463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0"/>
            <a:ext cx="5080405" cy="4572000"/>
          </a:xfrm>
        </p:spPr>
        <p:txBody>
          <a:bodyPr>
            <a:normAutofit/>
          </a:bodyPr>
          <a:lstStyle>
            <a:lvl1pPr>
              <a:defRPr sz="2000">
                <a:solidFill>
                  <a:srgbClr val="6C6463"/>
                </a:solidFill>
              </a:defRPr>
            </a:lvl1pPr>
            <a:lvl2pPr>
              <a:defRPr sz="1800">
                <a:solidFill>
                  <a:srgbClr val="6C6463"/>
                </a:solidFill>
              </a:defRPr>
            </a:lvl2pPr>
            <a:lvl3pPr>
              <a:defRPr sz="1600">
                <a:solidFill>
                  <a:srgbClr val="6C6463"/>
                </a:solidFill>
              </a:defRPr>
            </a:lvl3pPr>
            <a:lvl4pPr>
              <a:defRPr sz="1400">
                <a:solidFill>
                  <a:srgbClr val="6C6463"/>
                </a:solidFill>
              </a:defRPr>
            </a:lvl4pPr>
            <a:lvl5pPr>
              <a:defRPr sz="1600">
                <a:solidFill>
                  <a:srgbClr val="6C6463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914805" y="381012"/>
            <a:ext cx="10363200" cy="461665"/>
          </a:xfrm>
        </p:spPr>
        <p:txBody>
          <a:bodyPr>
            <a:spAutoFit/>
          </a:bodyPr>
          <a:lstStyle>
            <a:lvl1pPr>
              <a:defRPr>
                <a:solidFill>
                  <a:srgbClr val="BA0C2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>
                <a:solidFill>
                  <a:srgbClr val="6C6463"/>
                </a:solidFill>
              </a:defRPr>
            </a:lvl1pPr>
          </a:lstStyle>
          <a:p>
            <a:pPr>
              <a:defRPr/>
            </a:pPr>
            <a:fld id="{B1F7FB9F-5D44-40A9-9040-4C3178B734FC}" type="datetime1">
              <a:rPr lang="en-US" altLang="en-US"/>
              <a:pPr>
                <a:defRPr/>
              </a:pPr>
              <a:t>8/15/2022</a:t>
            </a:fld>
            <a:endParaRPr lang="en-US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pPr>
              <a:defRPr/>
            </a:pPr>
            <a:r>
              <a:rPr lang="en-US" dirty="0"/>
              <a:t>DRAFT 1.0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solidFill>
                  <a:srgbClr val="6C6463"/>
                </a:solidFill>
              </a:defRPr>
            </a:lvl1pPr>
          </a:lstStyle>
          <a:p>
            <a:pPr>
              <a:defRPr/>
            </a:pPr>
            <a:fld id="{CD82236A-A8A5-4793-B352-4C7F8192D5E1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3902922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678EF4-C8AB-4CB3-9769-0023F5FE11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F8FA49-62D9-4173-84DA-C1DCDB5E63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5BB55BE-68BD-418A-8D14-23B5EED91F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27D3D8-CE2F-4F2A-BC05-DC5DE59371A6}" type="datetimeFigureOut">
              <a:rPr lang="en-US" smtClean="0"/>
              <a:t>8/15/2022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9EF46CE-3602-4BD4-A8B5-031729CD24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A1092F2-0B93-4170-98DF-D45BC4816A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73E24F-B861-4B2F-975D-4D7677F2F5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83471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908FE8-CE95-41D1-BB8B-D2B3DE0358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A7F7060-09EC-4089-951B-629BBD4F94C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AD1197-5901-49B6-B63E-02643A2B6F6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4728968-245F-4029-8817-12DA8A9393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27D3D8-CE2F-4F2A-BC05-DC5DE59371A6}" type="datetimeFigureOut">
              <a:rPr lang="en-US" smtClean="0"/>
              <a:t>8/15/2022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3287E48-38AE-403B-9D4F-253A44634B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826DCA9-4EF3-41CA-8999-E2C491BCFE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73E24F-B861-4B2F-975D-4D7677F2F5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79039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F54FAF-D8C1-43E7-BFC9-554EC6A437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4D8C204-1FC6-4A85-8EBB-EDA77AB0CA4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720ABAE-46B2-4117-9877-5AD6761FF44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D2DC154-AFB0-4800-A099-37BDCC2C62D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65BAB57-C74E-4A1B-8433-C44696A4A35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0491CFC-D33C-45DF-9342-5A5026E3A3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27D3D8-CE2F-4F2A-BC05-DC5DE59371A6}" type="datetimeFigureOut">
              <a:rPr lang="en-US" smtClean="0"/>
              <a:t>8/15/2022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2D66656-A59E-4C47-8FCC-84AEB322F1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E7F47EA-AA41-44B4-96D4-E4CD8AA10D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73E24F-B861-4B2F-975D-4D7677F2F5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38859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2E8654-9CC2-45E1-B93E-5C0E919F0A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E61D3EB-04BD-427D-BE31-A6DDF7B82B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27D3D8-CE2F-4F2A-BC05-DC5DE59371A6}" type="datetimeFigureOut">
              <a:rPr lang="en-US" smtClean="0"/>
              <a:t>8/15/2022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53BB1CE-6EFB-47EE-8B20-DDBBC3DF5E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542D365-EE17-4EED-B174-A2B25935DC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73E24F-B861-4B2F-975D-4D7677F2F5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24247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F96F803-2E97-497E-A31B-F95E7F8BC1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27D3D8-CE2F-4F2A-BC05-DC5DE59371A6}" type="datetimeFigureOut">
              <a:rPr lang="en-US" smtClean="0"/>
              <a:t>8/15/2022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F3DA8C1-22B4-4D4A-AF6E-9F1E42EEAB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34B8791-0317-41B4-B64E-17AA0C9704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73E24F-B861-4B2F-975D-4D7677F2F5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26448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4FD843-05E9-463F-9BA7-6DBDB81296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4068B76-928C-4421-964C-36ECCAD92F0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62F403F-F7C5-4C36-B7E0-2601D3AE48A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37D03BF-E99B-4ED1-BCF7-5C693AF6CA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27D3D8-CE2F-4F2A-BC05-DC5DE59371A6}" type="datetimeFigureOut">
              <a:rPr lang="en-US" smtClean="0"/>
              <a:t>8/15/2022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440680D-8BF9-4404-BEC9-5D163FDC10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F511097-F2A0-47A5-892D-220413DBE4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73E24F-B861-4B2F-975D-4D7677F2F5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81517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32358F-62CC-432D-BF12-5DB968E399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A245B27-8250-4480-87BE-BC9C0BE9F5C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384BB05-3DDF-4FEB-AB58-22F733B3CC6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453B291-01C8-43E5-8EBE-62E2FB9DF7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27D3D8-CE2F-4F2A-BC05-DC5DE59371A6}" type="datetimeFigureOut">
              <a:rPr lang="en-US" smtClean="0"/>
              <a:t>8/15/2022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E72967C-9870-4C07-BBAA-08387B396A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64A4813-F1B1-49CF-A095-360B3019A8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73E24F-B861-4B2F-975D-4D7677F2F5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01747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55C2CC3-261F-4E95-A756-61BF161E2C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F128BD3-47A8-41BC-BC00-A0B099D18A3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DC0CEE3-D11D-4F5F-8ED9-DE8B43D2DB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27D3D8-CE2F-4F2A-BC05-DC5DE59371A6}" type="datetimeFigureOut">
              <a:rPr lang="en-US" smtClean="0"/>
              <a:t>8/15/2022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2EA3BE8-C0F2-4100-8652-AA3E9DE63C8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8EAADAB-C19B-4132-87B6-8892AA5FC5B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73E24F-B861-4B2F-975D-4D7677F2F5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74961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1447800"/>
            <a:ext cx="103632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2209800"/>
            <a:ext cx="10363200" cy="3886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/>
              <a:t>Click to edit Master text styles</a:t>
            </a:r>
          </a:p>
          <a:p>
            <a:pPr lvl="1"/>
            <a:r>
              <a:rPr lang="en-US" altLang="en-US" dirty="0"/>
              <a:t>Second level</a:t>
            </a:r>
          </a:p>
          <a:p>
            <a:pPr lvl="2"/>
            <a:r>
              <a:rPr lang="en-US" altLang="en-US" dirty="0"/>
              <a:t>Third level</a:t>
            </a:r>
          </a:p>
          <a:p>
            <a:pPr lvl="3"/>
            <a:r>
              <a:rPr lang="en-US" altLang="en-US" dirty="0"/>
              <a:t>Fourth level</a:t>
            </a:r>
          </a:p>
          <a:p>
            <a:pPr lvl="4"/>
            <a:r>
              <a:rPr lang="en-US" altLang="en-US" dirty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248400"/>
            <a:ext cx="2540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8DE1D708-C11E-4B0C-9B04-85495EBAC6BD}" type="datetime1">
              <a:rPr lang="en-US" altLang="en-US" smtClean="0">
                <a:solidFill>
                  <a:prstClr val="black"/>
                </a:solidFill>
              </a:rPr>
              <a:pPr>
                <a:defRPr/>
              </a:pPr>
              <a:t>8/15/2022</a:t>
            </a:fld>
            <a:endParaRPr lang="en-US" altLang="en-US" dirty="0">
              <a:solidFill>
                <a:prstClr val="black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8400"/>
            <a:ext cx="3860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r>
              <a:rPr lang="en-US" altLang="en-US" dirty="0">
                <a:solidFill>
                  <a:prstClr val="black"/>
                </a:solidFill>
              </a:rPr>
              <a:t>DRAFT 1.0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8400"/>
            <a:ext cx="2540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642CFA4C-190A-497B-A00A-C98D202C9C13}" type="slidenum">
              <a:rPr lang="en-US" altLang="en-US">
                <a:solidFill>
                  <a:prstClr val="black"/>
                </a:solidFill>
              </a:rPr>
              <a:pPr/>
              <a:t>‹#›</a:t>
            </a:fld>
            <a:endParaRPr lang="en-US" altLang="en-US" dirty="0">
              <a:solidFill>
                <a:prstClr val="black"/>
              </a:solidFill>
            </a:endParaRPr>
          </a:p>
        </p:txBody>
      </p:sp>
      <p:sp>
        <p:nvSpPr>
          <p:cNvPr id="1031" name="Rectangle 10"/>
          <p:cNvSpPr>
            <a:spLocks noChangeArrowheads="1"/>
          </p:cNvSpPr>
          <p:nvPr userDrawn="1"/>
        </p:nvSpPr>
        <p:spPr bwMode="auto">
          <a:xfrm>
            <a:off x="0" y="1066800"/>
            <a:ext cx="12192000" cy="152400"/>
          </a:xfrm>
          <a:prstGeom prst="rect">
            <a:avLst/>
          </a:prstGeom>
          <a:solidFill>
            <a:srgbClr val="C2113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defRPr/>
            </a:pPr>
            <a:endParaRPr lang="en-US" altLang="en-US" dirty="0">
              <a:solidFill>
                <a:prstClr val="black"/>
              </a:solidFill>
            </a:endParaRPr>
          </a:p>
        </p:txBody>
      </p:sp>
      <p:sp>
        <p:nvSpPr>
          <p:cNvPr id="1032" name="Rectangle 11"/>
          <p:cNvSpPr>
            <a:spLocks noChangeArrowheads="1"/>
          </p:cNvSpPr>
          <p:nvPr userDrawn="1"/>
        </p:nvSpPr>
        <p:spPr bwMode="auto">
          <a:xfrm>
            <a:off x="0" y="1219200"/>
            <a:ext cx="203200" cy="5638800"/>
          </a:xfrm>
          <a:prstGeom prst="rect">
            <a:avLst/>
          </a:prstGeom>
          <a:solidFill>
            <a:srgbClr val="002A6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defRPr/>
            </a:pPr>
            <a:endParaRPr lang="en-US" altLang="en-US" dirty="0">
              <a:solidFill>
                <a:srgbClr val="002A6C"/>
              </a:solidFill>
              <a:latin typeface="Times" panose="02020603050405020304" pitchFamily="18" charset="0"/>
            </a:endParaRPr>
          </a:p>
        </p:txBody>
      </p:sp>
      <p:pic>
        <p:nvPicPr>
          <p:cNvPr id="1033" name="Picture 20"/>
          <p:cNvPicPr>
            <a:picLocks noChangeAspect="1" noChangeArrowheads="1"/>
          </p:cNvPicPr>
          <p:nvPr userDrawn="1"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3464"/>
          <a:stretch>
            <a:fillRect/>
          </a:stretch>
        </p:blipFill>
        <p:spPr bwMode="auto">
          <a:xfrm>
            <a:off x="302693" y="228613"/>
            <a:ext cx="3230033" cy="684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203470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667" r:id="rId3"/>
    <p:sldLayoutId id="2147483668" r:id="rId4"/>
    <p:sldLayoutId id="2147483669" r:id="rId5"/>
    <p:sldLayoutId id="2147483670" r:id="rId6"/>
    <p:sldLayoutId id="2147483671" r:id="rId7"/>
    <p:sldLayoutId id="2147483672" r:id="rId8"/>
    <p:sldLayoutId id="2147483673" r:id="rId9"/>
    <p:sldLayoutId id="2147483674" r:id="rId10"/>
    <p:sldLayoutId id="2147483675" r:id="rId11"/>
    <p:sldLayoutId id="2147483676" r:id="rId12"/>
    <p:sldLayoutId id="2147483677" r:id="rId13"/>
    <p:sldLayoutId id="2147483678" r:id="rId14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panose="020B0604020202020204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panose="020B0604020202020204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panose="020B0604020202020204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panose="020B0604020202020204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panose="020B0604020202020204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panose="020B0604020202020204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panose="020B0604020202020204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panose="020B060402020202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Relationship Id="rId9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AE1A8982-A8FE-434C-841B-957CA43B7779}"/>
              </a:ext>
            </a:extLst>
          </p:cNvPr>
          <p:cNvSpPr/>
          <p:nvPr/>
        </p:nvSpPr>
        <p:spPr>
          <a:xfrm>
            <a:off x="0" y="0"/>
            <a:ext cx="12192000" cy="6932815"/>
          </a:xfrm>
          <a:prstGeom prst="rect">
            <a:avLst/>
          </a:prstGeom>
          <a:solidFill>
            <a:srgbClr val="BA0C2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>
              <a:defRPr/>
            </a:pPr>
            <a:endParaRPr lang="ru-Ru" sz="1361" kern="0" dirty="0">
              <a:solidFill>
                <a:sysClr val="windowText" lastClr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itle 11">
            <a:extLst>
              <a:ext uri="{FF2B5EF4-FFF2-40B4-BE49-F238E27FC236}">
                <a16:creationId xmlns:a16="http://schemas.microsoft.com/office/drawing/2014/main" id="{65F477E9-DF8E-4C9C-9F9D-9EA894096F0D}"/>
              </a:ext>
            </a:extLst>
          </p:cNvPr>
          <p:cNvSpPr>
            <a:spLocks noGrp="1"/>
          </p:cNvSpPr>
          <p:nvPr/>
        </p:nvSpPr>
        <p:spPr>
          <a:xfrm>
            <a:off x="2362200" y="1479551"/>
            <a:ext cx="8915399" cy="2462213"/>
          </a:xfrm>
          <a:prstGeom prst="rect">
            <a:avLst/>
          </a:prstGeom>
          <a:effectLst/>
        </p:spPr>
        <p:txBody>
          <a:bodyPr anchor="b">
            <a:normAutofit/>
          </a:bodyPr>
          <a:lstStyle>
            <a:lvl1pPr defTabSz="4572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4572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4572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4572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4572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l" rtl="0"/>
            <a:r>
              <a:rPr lang="ru-Ru" sz="3200" b="0" i="0" u="none" baseline="0">
                <a:solidFill>
                  <a:srgbClr val="FFFFFF"/>
                </a:solidFill>
                <a:ea typeface="Gill Sans MT" panose="020B0502020104020203" pitchFamily="34" charset="0"/>
                <a:cs typeface="Arial" panose="020B0604020202020204" pitchFamily="34" charset="0"/>
              </a:rPr>
              <a:t>ОЦЕНКА НАЦИОНАЛЬНОЙ ЦЕПИ ПОСТАВОК (NSCA 2.0)</a:t>
            </a:r>
          </a:p>
          <a:p>
            <a:pPr algn="l" rtl="0"/>
            <a:endParaRPr lang="ru-Ru" altLang="en-US" sz="3200" dirty="0">
              <a:solidFill>
                <a:srgbClr val="FFFF00"/>
              </a:solidFill>
              <a:ea typeface="Gill Sans MT" panose="020B0502020104020203" pitchFamily="34" charset="0"/>
              <a:cs typeface="Arial" panose="020B0604020202020204" pitchFamily="34" charset="0"/>
            </a:endParaRPr>
          </a:p>
          <a:p>
            <a:pPr algn="l" rtl="0"/>
            <a:r>
              <a:rPr lang="ru-Ru" sz="3200" b="0" i="0" u="none" baseline="0">
                <a:solidFill>
                  <a:srgbClr val="FFFF00"/>
                </a:solidFill>
                <a:ea typeface="Gill Sans MT" panose="020B0502020104020203" pitchFamily="34" charset="0"/>
                <a:cs typeface="Arial" panose="020B0604020202020204" pitchFamily="34" charset="0"/>
              </a:rPr>
              <a:t>Сравнение инструментов модели зрелости</a:t>
            </a:r>
            <a:endParaRPr lang="ru-Ru" altLang="en-US" sz="3200" dirty="0">
              <a:solidFill>
                <a:srgbClr val="FFFFFF"/>
              </a:solidFill>
              <a:ea typeface="Gill Sans MT" panose="020B0502020104020203" pitchFamily="34" charset="0"/>
              <a:cs typeface="Arial" panose="020B0604020202020204" pitchFamily="34" charset="0"/>
            </a:endParaRPr>
          </a:p>
          <a:p>
            <a:pPr algn="l" rtl="0"/>
            <a:endParaRPr lang="ru-Ru" altLang="en-US" sz="800" dirty="0">
              <a:solidFill>
                <a:srgbClr val="000000"/>
              </a:solidFill>
              <a:ea typeface="Gill Sans MT" panose="020B0502020104020203" pitchFamily="34" charset="0"/>
              <a:cs typeface="Arial" panose="020B0604020202020204" pitchFamily="34" charset="0"/>
            </a:endParaRPr>
          </a:p>
        </p:txBody>
      </p:sp>
      <p:pic>
        <p:nvPicPr>
          <p:cNvPr id="39943" name="Picture 3" descr="C:\Users\Mariana Rodrigues\AppData\Local\Microsoft\Windows\INetCacheContent.Word\Horizontal_RGB_294_White.png">
            <a:extLst>
              <a:ext uri="{FF2B5EF4-FFF2-40B4-BE49-F238E27FC236}">
                <a16:creationId xmlns:a16="http://schemas.microsoft.com/office/drawing/2014/main" id="{B66CD02E-BDDC-4D38-B0AF-B1EDBE28567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9335" t="13753" r="7623" b="12534"/>
          <a:stretch>
            <a:fillRect/>
          </a:stretch>
        </p:blipFill>
        <p:spPr bwMode="auto">
          <a:xfrm>
            <a:off x="8715097" y="6106533"/>
            <a:ext cx="1666875" cy="565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976139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0753" y="441274"/>
            <a:ext cx="11174819" cy="609600"/>
          </a:xfr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90000"/>
          </a:bodyPr>
          <a:lstStyle/>
          <a:p>
            <a:pPr algn="ctr" rtl="0">
              <a:lnSpc>
                <a:spcPct val="100000"/>
              </a:lnSpc>
            </a:pPr>
            <a:r>
              <a:rPr lang="ru-Ru" sz="2800" b="1" i="0" u="none" baseline="0">
                <a:solidFill>
                  <a:srgbClr val="C00000"/>
                </a:solidFill>
                <a:latin typeface="Arial" panose="020B0604020202020204" pitchFamily="34" charset="0"/>
                <a:ea typeface="Arial" charset="0"/>
                <a:cs typeface="Arial" panose="020B0604020202020204" pitchFamily="34" charset="0"/>
              </a:rPr>
              <a:t>Недавнее распространение инструментов оценки цепи поставок на основе зрелости</a:t>
            </a:r>
            <a:endParaRPr lang="ru-Ru" sz="2800" b="1" dirty="0">
              <a:solidFill>
                <a:srgbClr val="C00000"/>
              </a:solidFill>
              <a:latin typeface="Arial" panose="020B0604020202020204" pitchFamily="34" charset="0"/>
              <a:ea typeface="Arial" charset="0"/>
              <a:cs typeface="Arial" panose="020B0604020202020204" pitchFamily="34" charset="0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 bwMode="auto">
          <a:xfrm>
            <a:off x="464457" y="1460500"/>
            <a:ext cx="11161487" cy="50519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pPr marL="342900" indent="-342900" algn="l" rtl="0">
              <a:buFont typeface="Arial" panose="020B0604020202020204" pitchFamily="34" charset="0"/>
              <a:buChar char="•"/>
            </a:pPr>
            <a:r>
              <a:rPr lang="ru-Ru" b="0" i="0" u="none" baseline="0">
                <a:solidFill>
                  <a:schemeClr val="tx1"/>
                </a:solidFill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Для оценки/сопоставительного анализа цепи поставок различные партнеры разработали несколько моделей зрелости. «Межведомственная группа поставок» (Interagency Supply Group) совместно с ЮНИСЕФ недавно составила перечень инструментов, чтобы помочь потенциальным пользователям понять их различия.</a:t>
            </a:r>
          </a:p>
          <a:p>
            <a:pPr marL="342900" indent="-342900" algn="l" rtl="0">
              <a:buFont typeface="Arial" panose="020B0604020202020204" pitchFamily="34" charset="0"/>
              <a:buChar char="•"/>
            </a:pPr>
            <a:endParaRPr lang="ru-Ru" b="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l" rtl="0">
              <a:buFont typeface="Arial" panose="020B0604020202020204" pitchFamily="34" charset="0"/>
              <a:buChar char="•"/>
            </a:pPr>
            <a:r>
              <a:rPr lang="ru-Ru" b="0" i="0" u="none" baseline="0">
                <a:solidFill>
                  <a:schemeClr val="tx1"/>
                </a:solidFill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Многие из них являются быстрыми инструментами для «самостоятельной оценки» или инструментами на основе семинаров для частой оценки, в то время как другие представляют собой инструменты точного исследования для периодической оценки. </a:t>
            </a:r>
          </a:p>
          <a:p>
            <a:pPr marL="342900" indent="-342900" algn="l" rtl="0">
              <a:buFont typeface="Arial" panose="020B0604020202020204" pitchFamily="34" charset="0"/>
              <a:buChar char="•"/>
            </a:pPr>
            <a:endParaRPr lang="ru-Ru" b="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l" rtl="0">
              <a:buFont typeface="Arial" panose="020B0604020202020204" pitchFamily="34" charset="0"/>
              <a:buChar char="•"/>
            </a:pPr>
            <a:r>
              <a:rPr lang="ru-Ru" b="0" i="0" u="none" baseline="0">
                <a:solidFill>
                  <a:schemeClr val="tx1"/>
                </a:solidFill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Не все из них находятся в общем доступе. </a:t>
            </a:r>
          </a:p>
        </p:txBody>
      </p:sp>
    </p:spTree>
    <p:extLst>
      <p:ext uri="{BB962C8B-B14F-4D97-AF65-F5344CB8AC3E}">
        <p14:creationId xmlns:p14="http://schemas.microsoft.com/office/powerpoint/2010/main" val="31518557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BE66B320-703F-44F9-8822-467E87253BD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42501826"/>
              </p:ext>
            </p:extLst>
          </p:nvPr>
        </p:nvGraphicFramePr>
        <p:xfrm>
          <a:off x="152400" y="152400"/>
          <a:ext cx="11874500" cy="6553198"/>
        </p:xfrm>
        <a:graphic>
          <a:graphicData uri="http://schemas.openxmlformats.org/drawingml/2006/table">
            <a:tbl>
              <a:tblPr firstRow="1" firstCol="1" bandRow="1"/>
              <a:tblGrid>
                <a:gridCol w="2735738">
                  <a:extLst>
                    <a:ext uri="{9D8B030D-6E8A-4147-A177-3AD203B41FA5}">
                      <a16:colId xmlns:a16="http://schemas.microsoft.com/office/drawing/2014/main" val="2730280809"/>
                    </a:ext>
                  </a:extLst>
                </a:gridCol>
                <a:gridCol w="9138762">
                  <a:extLst>
                    <a:ext uri="{9D8B030D-6E8A-4147-A177-3AD203B41FA5}">
                      <a16:colId xmlns:a16="http://schemas.microsoft.com/office/drawing/2014/main" val="4238922648"/>
                    </a:ext>
                  </a:extLst>
                </a:gridCol>
              </a:tblGrid>
              <a:tr h="810532">
                <a:tc gridSpan="2">
                  <a:txBody>
                    <a:bodyPr/>
                    <a:lstStyle/>
                    <a:p>
                      <a:pPr algn="l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b="1" i="0" u="none" baseline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Фонд Билла и Мелинды Гейтс (BMGF)</a:t>
                      </a:r>
                      <a:endParaRPr lang="ru-Ru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19371" marR="119371" marT="59685" marB="59685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42844365"/>
                  </a:ext>
                </a:extLst>
              </a:tr>
              <a:tr h="861912"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i="0" u="none" baseline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Задача партнера/разработчика при работе с инструментом</a:t>
                      </a:r>
                      <a:endParaRPr lang="ru-Ru" sz="2400" b="1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4624" marR="74624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 panose="05000000000000000000" pitchFamily="2" charset="2"/>
                        <a:buNone/>
                      </a:pPr>
                      <a:r>
                        <a:rPr lang="ru-Ru" sz="1400" b="0" i="0" u="none" kern="1200" baseline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Инструмент для определения текущих/исходных операционных и технологических возможностей цепи поставок и выявления областей с наиболее низкой эффективностью, на которые следует направить усилия по совершенствованию</a:t>
                      </a:r>
                    </a:p>
                  </a:txBody>
                  <a:tcPr marL="74624" marR="74624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48110567"/>
                  </a:ext>
                </a:extLst>
              </a:tr>
              <a:tr h="1190604"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i="0" u="none" baseline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Сильные стороны</a:t>
                      </a:r>
                      <a:endParaRPr lang="ru-Ru" sz="2400" b="1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4624" marR="74624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 algn="l" rtl="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 panose="05000000000000000000" pitchFamily="2" charset="2"/>
                        <a:buChar char=""/>
                      </a:pPr>
                      <a:r>
                        <a:rPr lang="ru-Ru" sz="1400" b="0" i="0" u="none" baseline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Инструмент быстрой оценки  </a:t>
                      </a:r>
                      <a:endParaRPr lang="ru-Ru" sz="2400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342900" lvl="0" indent="-342900" algn="l" rtl="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 panose="05000000000000000000" pitchFamily="2" charset="2"/>
                        <a:buChar char=""/>
                      </a:pPr>
                      <a:r>
                        <a:rPr lang="ru-Ru" sz="1400" b="0" i="0" u="none" baseline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Невысокая стоимость реализации</a:t>
                      </a:r>
                      <a:endParaRPr lang="ru-Ru" sz="2400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342900" lvl="0" indent="-342900" algn="l" rtl="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 panose="05000000000000000000" pitchFamily="2" charset="2"/>
                        <a:buChar char=""/>
                      </a:pPr>
                      <a:r>
                        <a:rPr lang="ru-Ru" sz="1400" b="0" i="0" u="none" baseline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Страны могут использовать инструмент для самостоятельной оценки </a:t>
                      </a:r>
                      <a:endParaRPr lang="ru-Ru" sz="2400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342900" lvl="0" indent="-342900" algn="l" rtl="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 panose="05000000000000000000" pitchFamily="2" charset="2"/>
                        <a:buChar char=""/>
                      </a:pPr>
                      <a:r>
                        <a:rPr lang="ru-Ru" sz="1400" b="0" i="0" u="none" baseline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Предусмотрен сбор данных в электронном формате (планшет/телефон)</a:t>
                      </a:r>
                      <a:endParaRPr lang="ru-Ru" sz="2400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342900" lvl="0" indent="-342900" algn="l" rtl="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 panose="05000000000000000000" pitchFamily="2" charset="2"/>
                        <a:buChar char=""/>
                      </a:pPr>
                      <a:r>
                        <a:rPr lang="ru-Ru" sz="1400" b="0" i="0" u="none" baseline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Оценщикам не требуется проходить углубленное обучение </a:t>
                      </a:r>
                      <a:endParaRPr lang="ru-Ru" sz="2400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4624" marR="74624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12774125"/>
                  </a:ext>
                </a:extLst>
              </a:tr>
              <a:tr h="1432234"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i="0" u="none" baseline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Слабые стороны</a:t>
                      </a:r>
                      <a:endParaRPr lang="ru-Ru" sz="2400" b="1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4624" marR="74624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 algn="l" rtl="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 panose="05000000000000000000" pitchFamily="2" charset="2"/>
                        <a:buChar char=""/>
                      </a:pPr>
                      <a:r>
                        <a:rPr lang="ru-Ru" sz="1400" b="0" i="0" u="none" baseline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Не является инструментом для углубленной диагностики для содействия структурному преобразованию цепи поставок</a:t>
                      </a:r>
                    </a:p>
                    <a:p>
                      <a:pPr marL="342900" lvl="0" indent="-342900" algn="l" rtl="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 panose="05000000000000000000" pitchFamily="2" charset="2"/>
                        <a:buChar char=""/>
                      </a:pPr>
                      <a:r>
                        <a:rPr lang="ru-Ru" sz="1400" b="0" i="0" u="none" baseline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Не учитывает политические, экономические и иные соображения, имеющие отношение к преобразованию цепи поставок</a:t>
                      </a:r>
                    </a:p>
                    <a:p>
                      <a:pPr marL="342900" lvl="0" indent="-342900" algn="l" rtl="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 panose="05000000000000000000" pitchFamily="2" charset="2"/>
                        <a:buChar char=""/>
                      </a:pPr>
                      <a:r>
                        <a:rPr lang="ru-Ru" sz="1400" b="0" i="0" u="none" kern="1200" baseline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Точность/согласованность результатов зависит от правильного выбора группы респондентов </a:t>
                      </a:r>
                      <a:br>
                        <a:rPr lang="th-TH" sz="1400" b="0" i="0" u="none" kern="1200" baseline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</a:br>
                      <a:r>
                        <a:rPr lang="ru-Ru" sz="1400" b="0" i="0" u="none" kern="1200" baseline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(и правильного организатора) тематических семинаров, которые используются для оценки</a:t>
                      </a:r>
                    </a:p>
                  </a:txBody>
                  <a:tcPr marL="74624" marR="74624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51620586"/>
                  </a:ext>
                </a:extLst>
              </a:tr>
              <a:tr h="465716"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i="0" u="none" baseline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Количественная/</a:t>
                      </a:r>
                      <a:br>
                        <a:rPr lang="th-TH" sz="1400" b="1" i="0" u="none" baseline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</a:br>
                      <a:r>
                        <a:rPr lang="ru-Ru" sz="1400" b="1" i="0" u="none" baseline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качественная оценка</a:t>
                      </a:r>
                      <a:endParaRPr lang="ru-Ru" sz="2400" b="1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4624" marR="74624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 algn="l" rtl="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 panose="05000000000000000000" pitchFamily="2" charset="2"/>
                        <a:buChar char=""/>
                      </a:pPr>
                      <a:r>
                        <a:rPr lang="ru-Ru" sz="1400" b="0" i="0" u="none" baseline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Качественная</a:t>
                      </a:r>
                      <a:endParaRPr lang="ru-Ru" sz="2400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4624" marR="74624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9040699"/>
                  </a:ext>
                </a:extLst>
              </a:tr>
              <a:tr h="707345"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i="0" u="none" baseline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Продолжительность оценки</a:t>
                      </a:r>
                      <a:endParaRPr lang="ru-Ru" sz="2400" b="1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4624" marR="74624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 algn="l" rtl="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 panose="05000000000000000000" pitchFamily="2" charset="2"/>
                        <a:buChar char=""/>
                      </a:pPr>
                      <a:r>
                        <a:rPr lang="ru-Ru" sz="1400" b="0" i="0" u="none" baseline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Представление и обсуждение концепции модели занимает от 30 до 45 минут, а ее практическое применение с помощью серии узкоспециальных вопросов с вариантами ответа «да/нет» занимает от 30 до 60 минут.</a:t>
                      </a:r>
                    </a:p>
                  </a:txBody>
                  <a:tcPr marL="74624" marR="74624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04580687"/>
                  </a:ext>
                </a:extLst>
              </a:tr>
              <a:tr h="707345"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i="0" u="none" baseline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Методика</a:t>
                      </a:r>
                      <a:endParaRPr lang="ru-Ru" sz="2400" b="1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4624" marR="74624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 algn="l" rtl="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 panose="05000000000000000000" pitchFamily="2" charset="2"/>
                        <a:buChar char=""/>
                      </a:pPr>
                      <a:r>
                        <a:rPr lang="ru-Ru" sz="1400" b="0" i="0" u="none" baseline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Анкета с бинарными вопросами заполняется в ходе опроса/тематического семинара с заинтересованными сторонами. </a:t>
                      </a:r>
                      <a:endParaRPr lang="ru-Ru" sz="2400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342900" lvl="0" indent="-342900" algn="l" rtl="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 panose="05000000000000000000" pitchFamily="2" charset="2"/>
                        <a:buChar char=""/>
                      </a:pPr>
                      <a:r>
                        <a:rPr lang="ru-Ru" sz="1400" b="0" i="0" u="none" baseline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Инструмент на основе MS Excel</a:t>
                      </a:r>
                      <a:endParaRPr lang="ru-Ru" sz="2400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4624" marR="74624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16764979"/>
                  </a:ext>
                </a:extLst>
              </a:tr>
              <a:tr h="377510"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i="0" u="none" baseline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Относительная стоимость</a:t>
                      </a:r>
                      <a:endParaRPr lang="ru-Ru" sz="2400" b="1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4624" marR="74624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 algn="l" rtl="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 panose="05000000000000000000" pitchFamily="2" charset="2"/>
                        <a:buChar char=""/>
                      </a:pPr>
                      <a:r>
                        <a:rPr lang="ru-Ru" sz="1400" b="0" i="0" u="none" baseline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Менее 10 000 долларов США</a:t>
                      </a:r>
                      <a:endParaRPr lang="ru-Ru" sz="2400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4624" marR="74624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2238309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143450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669C5C10-AFAA-4CF1-AE1A-18ECBDD8BB7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7004567"/>
              </p:ext>
            </p:extLst>
          </p:nvPr>
        </p:nvGraphicFramePr>
        <p:xfrm>
          <a:off x="152400" y="152400"/>
          <a:ext cx="11887200" cy="6553201"/>
        </p:xfrm>
        <a:graphic>
          <a:graphicData uri="http://schemas.openxmlformats.org/drawingml/2006/table">
            <a:tbl>
              <a:tblPr firstRow="1" firstCol="1" bandRow="1"/>
              <a:tblGrid>
                <a:gridCol w="2738665">
                  <a:extLst>
                    <a:ext uri="{9D8B030D-6E8A-4147-A177-3AD203B41FA5}">
                      <a16:colId xmlns:a16="http://schemas.microsoft.com/office/drawing/2014/main" val="2730280809"/>
                    </a:ext>
                  </a:extLst>
                </a:gridCol>
                <a:gridCol w="9148535">
                  <a:extLst>
                    <a:ext uri="{9D8B030D-6E8A-4147-A177-3AD203B41FA5}">
                      <a16:colId xmlns:a16="http://schemas.microsoft.com/office/drawing/2014/main" val="4238922648"/>
                    </a:ext>
                  </a:extLst>
                </a:gridCol>
              </a:tblGrid>
              <a:tr h="847306">
                <a:tc gridSpan="2">
                  <a:txBody>
                    <a:bodyPr/>
                    <a:lstStyle/>
                    <a:p>
                      <a:pPr algn="l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b="1" i="0" u="none" baseline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Система показателей зрелости ЮНИСЕФ</a:t>
                      </a:r>
                      <a:endParaRPr lang="ru-Ru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19371" marR="119371" marT="59685" marB="59685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42844365"/>
                  </a:ext>
                </a:extLst>
              </a:tr>
              <a:tr h="837526"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i="0" u="none" baseline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Задача партнера/разработчика при работе с инструментом</a:t>
                      </a:r>
                      <a:endParaRPr lang="ru-Ru" sz="2400" b="1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4624" marR="74624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 panose="05000000000000000000" pitchFamily="2" charset="2"/>
                        <a:buNone/>
                      </a:pPr>
                      <a:r>
                        <a:rPr lang="ru-Ru" sz="1400" b="0" i="0" u="none" kern="1200" baseline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Предоставить стране (национальному правительству или национальному бюро ЮНИСЕФ) инструмент быстрой оценки для измерения динамики укрепления цепи поставок и отслеживания вклада ЮНИСЕФ в работу по укреплению цепи поставок.</a:t>
                      </a: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48110567"/>
                  </a:ext>
                </a:extLst>
              </a:tr>
              <a:tr h="1981921"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i="0" u="none" baseline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Сильные стороны</a:t>
                      </a:r>
                      <a:endParaRPr lang="ru-Ru" sz="2400" b="1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4624" marR="74624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1450" lvl="0" indent="-171450" algn="l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ru-Ru" sz="1400" b="0" i="0" u="none" kern="1200" baseline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Учитывает операции, стимулирующие факторы и рабочую среду (все стадии цепи поставок)</a:t>
                      </a:r>
                    </a:p>
                    <a:p>
                      <a:pPr marL="171450" lvl="0" indent="-171450" algn="l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ru-Ru" sz="1400" b="0" i="0" u="none" kern="1200" baseline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Простой и легкий в понимании и использовании</a:t>
                      </a:r>
                    </a:p>
                    <a:p>
                      <a:pPr marL="171450" lvl="0" indent="-171450" algn="l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ru-Ru" sz="1400" b="0" i="0" u="none" kern="1200" baseline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Быстрая оценка </a:t>
                      </a:r>
                    </a:p>
                    <a:p>
                      <a:pPr marL="171450" lvl="0" indent="-171450" algn="l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ru-Ru" sz="1400" b="0" i="0" u="none" kern="1200" baseline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Ориентация на измерение результатов</a:t>
                      </a:r>
                    </a:p>
                    <a:p>
                      <a:pPr marL="171450" lvl="0" indent="-171450" algn="l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ru-Ru" sz="1400" b="0" i="0" u="none" kern="1200" baseline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Планировка пути совершенствования</a:t>
                      </a:r>
                    </a:p>
                    <a:p>
                      <a:pPr marL="171450" lvl="0" indent="-171450" algn="l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ru-Ru" sz="1400" b="0" i="0" u="none" kern="1200" baseline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Включает показатели имеющихся партнерских инструментов и признанных на международном уровне измерительных программ  </a:t>
                      </a: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12774125"/>
                  </a:ext>
                </a:extLst>
              </a:tr>
              <a:tr h="837526"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i="0" u="none" baseline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Слабые стороны</a:t>
                      </a:r>
                      <a:endParaRPr lang="ru-Ru" sz="2400" b="1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4624" marR="74624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1450" lvl="0" indent="-171450" algn="l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ru-Ru" sz="1400" b="0" i="0" u="none" kern="1200" baseline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На бумажной основе/на базе Excel (переход в онлайн после проведения проверки)</a:t>
                      </a:r>
                    </a:p>
                    <a:p>
                      <a:pPr marL="171450" lvl="0" indent="-171450" algn="l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ru-Ru" sz="1400" b="0" i="0" u="none" kern="1200" baseline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В случае развертывания без показателей динамики может быть субъективным</a:t>
                      </a:r>
                    </a:p>
                    <a:p>
                      <a:pPr marL="171450" lvl="0" indent="-171450" algn="l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ru-Ru" sz="1400" b="0" i="0" u="none" kern="1200" baseline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Не определяет основную причину низких оценок/эффективности</a:t>
                      </a: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51620586"/>
                  </a:ext>
                </a:extLst>
              </a:tr>
              <a:tr h="551427"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i="0" u="none" baseline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Количественная/</a:t>
                      </a:r>
                      <a:br>
                        <a:rPr lang="th-TH" sz="1400" b="1" i="0" u="none" baseline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</a:br>
                      <a:r>
                        <a:rPr lang="ru-Ru" sz="1400" b="1" i="0" u="none" baseline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качественная оценка</a:t>
                      </a:r>
                      <a:endParaRPr lang="ru-Ru" sz="2400" b="1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4624" marR="74624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1450" lvl="0" indent="-171450" algn="l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ru-Ru" sz="1400" b="0" i="0" u="none" kern="1200" baseline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Качественная </a:t>
                      </a: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9040699"/>
                  </a:ext>
                </a:extLst>
              </a:tr>
              <a:tr h="265328"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i="0" u="none" baseline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Продолжительность оценки</a:t>
                      </a:r>
                      <a:endParaRPr lang="ru-Ru" sz="2400" b="1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4624" marR="74624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1450" lvl="0" indent="-171450" algn="l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ru-Ru" sz="1400" b="0" i="0" u="none" kern="1200" baseline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&lt;1 недели</a:t>
                      </a: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04580687"/>
                  </a:ext>
                </a:extLst>
              </a:tr>
              <a:tr h="837526"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i="0" u="none" baseline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Методика</a:t>
                      </a:r>
                      <a:endParaRPr lang="ru-Ru" sz="2400" b="1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4624" marR="74624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1450" lvl="0" indent="-171450" algn="l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ru-Ru" sz="1400" b="0" i="0" u="none" kern="1200" baseline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Анкета с вопросами, предусматривающими два варианта ответов </a:t>
                      </a:r>
                    </a:p>
                    <a:p>
                      <a:pPr marL="171450" lvl="0" indent="-171450" algn="l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ru-Ru" sz="1400" b="0" i="0" u="none" kern="1200" baseline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Проводится с помощью опросов/заполнения анкеты </a:t>
                      </a:r>
                    </a:p>
                    <a:p>
                      <a:pPr marL="171450" lvl="0" indent="-171450" algn="l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ru-Ru" sz="1400" b="0" i="0" u="none" kern="1200" baseline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Обсуждения на основе консенсуса </a:t>
                      </a: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16764979"/>
                  </a:ext>
                </a:extLst>
              </a:tr>
              <a:tr h="394641"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i="0" u="none" baseline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Относительная стоимость</a:t>
                      </a:r>
                      <a:endParaRPr lang="ru-Ru" sz="2400" b="1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4624" marR="74624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1450" lvl="0" indent="-171450" algn="l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ru-Ru" sz="1400" b="0" i="0" u="none" kern="1200" baseline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Менее 10 000 долларов США</a:t>
                      </a: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2238309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275151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669C5C10-AFAA-4CF1-AE1A-18ECBDD8BB7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5381391"/>
              </p:ext>
            </p:extLst>
          </p:nvPr>
        </p:nvGraphicFramePr>
        <p:xfrm>
          <a:off x="165100" y="165100"/>
          <a:ext cx="11874499" cy="6540499"/>
        </p:xfrm>
        <a:graphic>
          <a:graphicData uri="http://schemas.openxmlformats.org/drawingml/2006/table">
            <a:tbl>
              <a:tblPr firstRow="1" firstCol="1" bandRow="1"/>
              <a:tblGrid>
                <a:gridCol w="2735737">
                  <a:extLst>
                    <a:ext uri="{9D8B030D-6E8A-4147-A177-3AD203B41FA5}">
                      <a16:colId xmlns:a16="http://schemas.microsoft.com/office/drawing/2014/main" val="2730280809"/>
                    </a:ext>
                  </a:extLst>
                </a:gridCol>
                <a:gridCol w="9138762">
                  <a:extLst>
                    <a:ext uri="{9D8B030D-6E8A-4147-A177-3AD203B41FA5}">
                      <a16:colId xmlns:a16="http://schemas.microsoft.com/office/drawing/2014/main" val="4238922648"/>
                    </a:ext>
                  </a:extLst>
                </a:gridCol>
              </a:tblGrid>
              <a:tr h="831043">
                <a:tc gridSpan="2">
                  <a:txBody>
                    <a:bodyPr/>
                    <a:lstStyle/>
                    <a:p>
                      <a:pPr algn="l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b="1" i="0" u="none" baseline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Модель зрелости Глобального фонда</a:t>
                      </a:r>
                      <a:endParaRPr lang="ru-Ru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19371" marR="119371" marT="59685" marB="59685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42844365"/>
                  </a:ext>
                </a:extLst>
              </a:tr>
              <a:tr h="796383"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i="0" u="none" baseline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Задача партнера/разработчика при работе с инструментом</a:t>
                      </a:r>
                      <a:endParaRPr lang="ru-Ru" sz="2400" b="1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4624" marR="74624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 panose="05000000000000000000" pitchFamily="2" charset="2"/>
                        <a:buNone/>
                      </a:pPr>
                      <a:r>
                        <a:rPr lang="ru-Ru" sz="1400" b="0" i="0" u="none" kern="1200" baseline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Для проведения диагностики национальных цепей поставок в целях воздействия на развитие и поддержку программ преобразования цепи поставок.</a:t>
                      </a: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48110567"/>
                  </a:ext>
                </a:extLst>
              </a:tr>
              <a:tr h="1612518"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i="0" u="none" baseline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Сильные стороны</a:t>
                      </a:r>
                      <a:endParaRPr lang="ru-Ru" sz="2400" b="1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4624" marR="74624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1450" lvl="0" indent="-171450" algn="l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ru-Ru" sz="1400" b="0" i="0" u="none" kern="1200" baseline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Двусторонняя диагностика цепи поставок, учитывающая эффективность на микро- и макроуровнях.</a:t>
                      </a:r>
                    </a:p>
                    <a:p>
                      <a:pPr marL="171450" lvl="0" indent="-171450" algn="l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ru-Ru" sz="1400" b="0" i="0" u="none" kern="1200" baseline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Сопоставимость между странами и возможность сопоставительного анализа</a:t>
                      </a:r>
                    </a:p>
                    <a:p>
                      <a:pPr marL="171450" lvl="0" indent="-171450" algn="l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ru-Ru" sz="1400" b="0" i="0" u="none" kern="1200" baseline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Оценка операций и стимулирующих факторов</a:t>
                      </a:r>
                    </a:p>
                    <a:p>
                      <a:pPr marL="171450" lvl="0" indent="-171450" algn="l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ru-Ru" sz="1400" b="0" i="0" u="none" kern="1200" baseline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Использует внешние данные (показатели эффективности логистики (LPI), автоматизированное проектирование (CAT))</a:t>
                      </a:r>
                    </a:p>
                    <a:p>
                      <a:pPr marL="171450" lvl="0" indent="-171450" algn="l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ru-Ru" sz="1400" b="0" i="0" u="none" kern="1200" baseline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Определяет основную причину неэффективности работы цепи поставок</a:t>
                      </a: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12774125"/>
                  </a:ext>
                </a:extLst>
              </a:tr>
              <a:tr h="1340474"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i="0" u="none" baseline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Слабые стороны</a:t>
                      </a:r>
                      <a:endParaRPr lang="ru-Ru" sz="2400" b="1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4624" marR="74624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1450" lvl="0" indent="-171450" algn="l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ru-Ru" sz="1400" b="0" i="0" u="none" kern="1200" baseline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Дорогая реализация</a:t>
                      </a:r>
                    </a:p>
                    <a:p>
                      <a:pPr marL="171450" lvl="0" indent="-171450" algn="l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ru-Ru" sz="1400" b="0" i="0" u="none" kern="1200" baseline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Требует обучения/наличия квалифицированных ресурсов для осуществления</a:t>
                      </a:r>
                    </a:p>
                    <a:p>
                      <a:pPr marL="171450" lvl="0" indent="-171450" algn="l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ru-Ru" sz="1400" b="0" i="0" u="none" kern="1200" baseline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Длительный срок реализации и необходимость процедуры закупок для привлечения оценщиков </a:t>
                      </a:r>
                    </a:p>
                    <a:p>
                      <a:pPr marL="171450" lvl="0" indent="-171450" algn="l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ru-Ru" sz="1400" b="0" i="0" u="none" kern="1200" baseline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Углубленный характер оценки сильно зависит от наличия и надежности национальных источников данных</a:t>
                      </a: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51620586"/>
                  </a:ext>
                </a:extLst>
              </a:tr>
              <a:tr h="524339"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i="0" u="none" baseline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Количественная/</a:t>
                      </a:r>
                      <a:br>
                        <a:rPr lang="th-TH" sz="1400" b="1" i="0" u="none" baseline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</a:br>
                      <a:r>
                        <a:rPr lang="ru-Ru" sz="1400" b="1" i="0" u="none" baseline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качественная оценка</a:t>
                      </a:r>
                      <a:endParaRPr lang="ru-Ru" sz="2400" b="1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4624" marR="74624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1450" lvl="0" indent="-171450" algn="l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ru-Ru" sz="1400" b="0" i="0" u="none" kern="1200" baseline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Количественная/качественная оценка</a:t>
                      </a: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9040699"/>
                  </a:ext>
                </a:extLst>
              </a:tr>
              <a:tr h="252294"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i="0" u="none" baseline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Продолжительность оценки</a:t>
                      </a:r>
                      <a:endParaRPr lang="ru-Ru" sz="2400" b="1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4624" marR="74624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1450" lvl="0" indent="-171450" algn="l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ru-Ru" sz="1400" b="0" i="0" u="none" kern="1200" baseline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До 13 недель, включая запрос предложений</a:t>
                      </a: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04580687"/>
                  </a:ext>
                </a:extLst>
              </a:tr>
              <a:tr h="796383"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i="0" u="none" baseline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Методика</a:t>
                      </a:r>
                      <a:endParaRPr lang="ru-Ru" sz="2400" b="1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4624" marR="74624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1450" lvl="0" indent="-171450" algn="l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ru-Ru" sz="1400" b="0" i="0" u="none" kern="1200" baseline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Без посещения объекта (1-я часть), опросы/наблюдение (2-я часть/углубленная оценка)</a:t>
                      </a:r>
                    </a:p>
                    <a:p>
                      <a:pPr marL="171450" lvl="0" indent="-171450" algn="l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ru-Ru" sz="1400" b="0" i="0" u="none" kern="1200" baseline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Реализация силами третьих лиц через запрос предложений</a:t>
                      </a:r>
                    </a:p>
                    <a:p>
                      <a:pPr marL="171450" lvl="0" indent="-171450" algn="l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ru-Ru" sz="1400" b="0" i="0" u="none" kern="1200" baseline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Инструмент на основе MS Excel</a:t>
                      </a: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16764979"/>
                  </a:ext>
                </a:extLst>
              </a:tr>
              <a:tr h="387065"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i="0" u="none" baseline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Относительная стоимость</a:t>
                      </a:r>
                      <a:endParaRPr lang="ru-Ru" sz="2400" b="1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4624" marR="74624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1450" lvl="0" indent="-171450" algn="l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ru-Ru" sz="1400" b="0" i="0" u="none" kern="1200" baseline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Высокий</a:t>
                      </a: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2238309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982494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669C5C10-AFAA-4CF1-AE1A-18ECBDD8BB7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45180767"/>
              </p:ext>
            </p:extLst>
          </p:nvPr>
        </p:nvGraphicFramePr>
        <p:xfrm>
          <a:off x="165100" y="139701"/>
          <a:ext cx="11887199" cy="6565899"/>
        </p:xfrm>
        <a:graphic>
          <a:graphicData uri="http://schemas.openxmlformats.org/drawingml/2006/table">
            <a:tbl>
              <a:tblPr firstRow="1" firstCol="1" bandRow="1"/>
              <a:tblGrid>
                <a:gridCol w="2738663">
                  <a:extLst>
                    <a:ext uri="{9D8B030D-6E8A-4147-A177-3AD203B41FA5}">
                      <a16:colId xmlns:a16="http://schemas.microsoft.com/office/drawing/2014/main" val="2730280809"/>
                    </a:ext>
                  </a:extLst>
                </a:gridCol>
                <a:gridCol w="9148536">
                  <a:extLst>
                    <a:ext uri="{9D8B030D-6E8A-4147-A177-3AD203B41FA5}">
                      <a16:colId xmlns:a16="http://schemas.microsoft.com/office/drawing/2014/main" val="4238922648"/>
                    </a:ext>
                  </a:extLst>
                </a:gridCol>
              </a:tblGrid>
              <a:tr h="568470">
                <a:tc gridSpan="2">
                  <a:txBody>
                    <a:bodyPr/>
                    <a:lstStyle/>
                    <a:p>
                      <a:pPr algn="l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b="1" i="0" u="none" baseline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EVMA 2.0</a:t>
                      </a:r>
                      <a:endParaRPr lang="ru-Ru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19371" marR="119371" marT="59685" marB="59685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42844365"/>
                  </a:ext>
                </a:extLst>
              </a:tr>
              <a:tr h="688013"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i="0" u="none" baseline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Задача партнера/разработчика при работе с инструментом</a:t>
                      </a:r>
                      <a:endParaRPr lang="ru-Ru" sz="2400" b="1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4624" marR="74624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 panose="05000000000000000000" pitchFamily="2" charset="2"/>
                        <a:buNone/>
                      </a:pPr>
                      <a:r>
                        <a:rPr lang="ru-Ru" sz="1400" b="0" i="0" u="none" kern="1200" baseline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Привлечь международное и национальное внимание к метрике эффективности цепи поставок в сфере иммунизации и выявить области цепи поставок, развитие которых может положительно повлиять на иммунизацию и результаты мероприятий по охране здоровья</a:t>
                      </a: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48110567"/>
                  </a:ext>
                </a:extLst>
              </a:tr>
              <a:tr h="2803243"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i="0" u="none" baseline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Сильные стороны</a:t>
                      </a:r>
                      <a:endParaRPr lang="ru-Ru" sz="2400" b="1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4624" marR="74624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 algn="l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 panose="05000000000000000000" pitchFamily="2" charset="2"/>
                        <a:buChar char=""/>
                      </a:pPr>
                      <a:r>
                        <a:rPr lang="ru-Ru" sz="1400" b="0" i="0" u="none" kern="1200" baseline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Установившаяся процедура и инструмент, получившие широкое признание среди национальных правительств (150 оценок EVMA проведено в 72 странах) на пяти языках</a:t>
                      </a:r>
                    </a:p>
                    <a:p>
                      <a:pPr marL="342900" lvl="0" indent="-342900" algn="l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 panose="05000000000000000000" pitchFamily="2" charset="2"/>
                        <a:buChar char=""/>
                      </a:pPr>
                      <a:r>
                        <a:rPr lang="ru-Ru" sz="1400" b="0" i="0" u="none" kern="1200" baseline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Модульный инструмент, позволяющий проводить целевые оценки </a:t>
                      </a:r>
                    </a:p>
                    <a:p>
                      <a:pPr marL="342900" lvl="0" indent="-342900" algn="l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 panose="05000000000000000000" pitchFamily="2" charset="2"/>
                        <a:buChar char=""/>
                      </a:pPr>
                      <a:r>
                        <a:rPr lang="ru-Ru" sz="1400" b="0" i="0" u="none" kern="1200" baseline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Наличие центрального хранилища/специализированной страницы в сети Интернет по проведенным оценкам EVM</a:t>
                      </a:r>
                    </a:p>
                    <a:p>
                      <a:pPr marL="342900" lvl="0" indent="-342900" algn="l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 panose="05000000000000000000" pitchFamily="2" charset="2"/>
                        <a:buChar char=""/>
                      </a:pPr>
                      <a:r>
                        <a:rPr lang="ru-Ru" sz="1400" b="0" i="0" u="none" kern="1200" baseline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Может проводиться с помощью планшета/ПК/мобильного телефона; возможности реализации в режиме реального времени и в автономном режиме</a:t>
                      </a:r>
                    </a:p>
                    <a:p>
                      <a:pPr marL="342900" lvl="0" indent="-342900" algn="l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 panose="05000000000000000000" pitchFamily="2" charset="2"/>
                        <a:buChar char=""/>
                      </a:pPr>
                      <a:r>
                        <a:rPr lang="ru-Ru" sz="1400" b="0" i="0" u="none" kern="1200" baseline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Возможность бесперебойного централизованного управления назначенными задачами по оценке </a:t>
                      </a:r>
                    </a:p>
                    <a:p>
                      <a:pPr marL="342900" lvl="0" indent="-342900" algn="l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 panose="05000000000000000000" pitchFamily="2" charset="2"/>
                        <a:buChar char=""/>
                      </a:pPr>
                      <a:r>
                        <a:rPr lang="ru-Ru" sz="1400" b="0" i="0" u="none" kern="1200" baseline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Комплексное измерение (измерение вводных данных, выходных данных и эффективности)</a:t>
                      </a:r>
                    </a:p>
                    <a:p>
                      <a:pPr marL="342900" lvl="0" indent="-342900" algn="l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 panose="05000000000000000000" pitchFamily="2" charset="2"/>
                        <a:buChar char=""/>
                      </a:pPr>
                      <a:r>
                        <a:rPr lang="ru-Ru" sz="1400" b="0" i="0" u="none" kern="1200" baseline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Оценка на основе объективных доказательств с выставлением баллов по эффективности</a:t>
                      </a:r>
                    </a:p>
                    <a:p>
                      <a:pPr marL="342900" lvl="0" indent="-342900" algn="l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 panose="05000000000000000000" pitchFamily="2" charset="2"/>
                        <a:buChar char=""/>
                      </a:pPr>
                      <a:r>
                        <a:rPr lang="ru-Ru" sz="1400" b="0" i="0" u="none" kern="1200" baseline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Международная оценка, отличающаяся согласованностью и возможностью сопоставления между странами </a:t>
                      </a: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12774125"/>
                  </a:ext>
                </a:extLst>
              </a:tr>
              <a:tr h="1158065"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i="0" u="none" baseline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Слабые стороны</a:t>
                      </a:r>
                      <a:endParaRPr lang="ru-Ru" sz="2400" b="1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4624" marR="74624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 algn="l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 panose="05000000000000000000" pitchFamily="2" charset="2"/>
                        <a:buChar char=""/>
                      </a:pPr>
                      <a:r>
                        <a:rPr lang="ru-Ru" sz="1400" b="0" i="0" u="none" kern="1200" baseline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Дорогая реализация</a:t>
                      </a:r>
                    </a:p>
                    <a:p>
                      <a:pPr marL="342900" lvl="0" indent="-342900" algn="l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 panose="05000000000000000000" pitchFamily="2" charset="2"/>
                        <a:buChar char=""/>
                      </a:pPr>
                      <a:r>
                        <a:rPr lang="ru-Ru" sz="1400" b="0" i="0" u="none" kern="1200" baseline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Перед использованием пользователям необходимо пройти комплексное обучение</a:t>
                      </a:r>
                    </a:p>
                    <a:p>
                      <a:pPr marL="342900" lvl="0" indent="-342900" algn="l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 panose="05000000000000000000" pitchFamily="2" charset="2"/>
                        <a:buChar char=""/>
                      </a:pPr>
                      <a:r>
                        <a:rPr lang="ru-Ru" sz="1400" b="0" i="0" u="none" kern="1200" baseline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Не определяет основную причину неэффективности</a:t>
                      </a:r>
                    </a:p>
                    <a:p>
                      <a:pPr marL="342900" lvl="0" indent="-342900" algn="l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 panose="05000000000000000000" pitchFamily="2" charset="2"/>
                        <a:buChar char=""/>
                      </a:pPr>
                      <a:r>
                        <a:rPr lang="ru-Ru" sz="1400" b="0" i="0" u="none" kern="1200" baseline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Затратный в части человеческих ресурсов</a:t>
                      </a:r>
                    </a:p>
                    <a:p>
                      <a:pPr marL="342900" lvl="0" indent="-342900" algn="l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 panose="05000000000000000000" pitchFamily="2" charset="2"/>
                        <a:buChar char=""/>
                      </a:pPr>
                      <a:r>
                        <a:rPr lang="ru-Ru" sz="1400" b="0" i="0" u="none" kern="1200" baseline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Ориентирован на иммунизацию</a:t>
                      </a: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51620586"/>
                  </a:ext>
                </a:extLst>
              </a:tr>
              <a:tr h="452989"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i="0" u="none" baseline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Количественная/</a:t>
                      </a:r>
                      <a:br>
                        <a:rPr lang="th-TH" sz="1400" b="1" i="0" u="none" baseline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</a:br>
                      <a:r>
                        <a:rPr lang="ru-Ru" sz="1400" b="1" i="0" u="none" baseline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качественная оценка</a:t>
                      </a:r>
                      <a:endParaRPr lang="ru-Ru" sz="2400" b="1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4624" marR="74624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 algn="l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 panose="05000000000000000000" pitchFamily="2" charset="2"/>
                        <a:buChar char=""/>
                      </a:pPr>
                      <a:r>
                        <a:rPr lang="ru-Ru" sz="1400" b="0" i="0" u="none" kern="1200" baseline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Количественная </a:t>
                      </a: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9040699"/>
                  </a:ext>
                </a:extLst>
              </a:tr>
              <a:tr h="264768"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i="0" u="none" baseline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Продолжительность оценки</a:t>
                      </a:r>
                      <a:endParaRPr lang="ru-Ru" sz="2400" b="1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4624" marR="74624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 algn="l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 panose="05000000000000000000" pitchFamily="2" charset="2"/>
                        <a:buChar char=""/>
                      </a:pPr>
                      <a:r>
                        <a:rPr lang="ru-Ru" sz="1400" b="0" i="0" u="none" kern="1200" baseline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3 недели (обучение, оценка и анализ)</a:t>
                      </a: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04580687"/>
                  </a:ext>
                </a:extLst>
              </a:tr>
              <a:tr h="365583"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i="0" u="none" baseline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Методика</a:t>
                      </a:r>
                      <a:endParaRPr lang="ru-Ru" sz="2400" b="1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4624" marR="74624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 algn="l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 panose="05000000000000000000" pitchFamily="2" charset="2"/>
                        <a:buChar char=""/>
                      </a:pPr>
                      <a:r>
                        <a:rPr lang="ru-Ru" sz="1400" b="0" i="0" u="none" kern="1200" baseline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Опросы и наблюдения</a:t>
                      </a: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16764979"/>
                  </a:ext>
                </a:extLst>
              </a:tr>
              <a:tr h="264768"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i="0" u="none" baseline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Относительная стоимость</a:t>
                      </a:r>
                      <a:endParaRPr lang="ru-Ru" sz="2400" b="1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4624" marR="74624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 algn="l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 panose="05000000000000000000" pitchFamily="2" charset="2"/>
                        <a:buChar char=""/>
                      </a:pPr>
                      <a:r>
                        <a:rPr lang="ru-Ru" sz="1400" b="0" i="0" u="none" kern="1200" baseline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от 50 до 80 тыс. долларов США (для малых и средних стран)</a:t>
                      </a: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2238309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2719848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A35BF829-957E-4D1B-9B13-999C37C310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113665"/>
            <a:ext cx="10515600" cy="1325563"/>
          </a:xfrm>
        </p:spPr>
        <p:txBody>
          <a:bodyPr>
            <a:normAutofit/>
          </a:bodyPr>
          <a:lstStyle/>
          <a:p>
            <a:pPr algn="ctr" rtl="0">
              <a:lnSpc>
                <a:spcPct val="100000"/>
              </a:lnSpc>
            </a:pPr>
            <a:r>
              <a:rPr lang="ru-Ru" sz="3200" b="1" i="0" u="none" baseline="0">
                <a:solidFill>
                  <a:srgbClr val="C00000"/>
                </a:solidFill>
                <a:latin typeface="Arial" panose="020B0604020202020204" pitchFamily="34" charset="0"/>
                <a:ea typeface="Arial" charset="0"/>
                <a:cs typeface="Arial" panose="020B0604020202020204" pitchFamily="34" charset="0"/>
              </a:rPr>
              <a:t>NSCA — Отношение к другим инструментам оценки зрелости</a:t>
            </a:r>
            <a:endParaRPr lang="ru-Ru" sz="3200" b="1" dirty="0">
              <a:solidFill>
                <a:srgbClr val="C00000"/>
              </a:solidFill>
              <a:latin typeface="Arial" panose="020B0604020202020204" pitchFamily="34" charset="0"/>
              <a:ea typeface="Arial" charset="0"/>
              <a:cs typeface="Arial" panose="020B0604020202020204" pitchFamily="34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233998" y="1223963"/>
            <a:ext cx="5157787" cy="823912"/>
          </a:xfrm>
        </p:spPr>
        <p:txBody>
          <a:bodyPr>
            <a:normAutofit/>
          </a:bodyPr>
          <a:lstStyle/>
          <a:p>
            <a:pPr algn="l" rtl="0">
              <a:lnSpc>
                <a:spcPct val="100000"/>
              </a:lnSpc>
            </a:pPr>
            <a:r>
              <a:rPr lang="ru-Ru" sz="2000" b="1" i="0" u="none" baseline="0">
                <a:latin typeface="Arial" panose="020B0604020202020204" pitchFamily="34" charset="0"/>
                <a:cs typeface="Arial" panose="020B0604020202020204" pitchFamily="34" charset="0"/>
              </a:rPr>
              <a:t>NSCA и EVM</a:t>
            </a:r>
            <a:endParaRPr lang="ru-Ru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>
          <a:xfrm>
            <a:off x="233999" y="2299335"/>
            <a:ext cx="2711341" cy="4356056"/>
          </a:xfrm>
        </p:spPr>
        <p:txBody>
          <a:bodyPr>
            <a:noAutofit/>
          </a:bodyPr>
          <a:lstStyle/>
          <a:p>
            <a:pPr algn="l" rtl="0">
              <a:lnSpc>
                <a:spcPct val="110000"/>
              </a:lnSpc>
            </a:pPr>
            <a:r>
              <a:rPr lang="ru-Ru" sz="1400" b="0" i="0" u="none" baseline="0">
                <a:latin typeface="Arial" panose="020B0604020202020204" pitchFamily="34" charset="0"/>
                <a:cs typeface="Arial" panose="020B0604020202020204" pitchFamily="34" charset="0"/>
              </a:rPr>
              <a:t>Количественные инструменты на основе исследования </a:t>
            </a:r>
          </a:p>
          <a:p>
            <a:pPr algn="l" rtl="0">
              <a:lnSpc>
                <a:spcPct val="110000"/>
              </a:lnSpc>
            </a:pPr>
            <a:r>
              <a:rPr lang="ru-Ru" sz="1400" b="0" i="0" u="none" baseline="0">
                <a:latin typeface="Arial" panose="020B0604020202020204" pitchFamily="34" charset="0"/>
                <a:cs typeface="Arial" panose="020B0604020202020204" pitchFamily="34" charset="0"/>
              </a:rPr>
              <a:t>Более высокий бюджет и уровень усилий, через модульный инструмент/возможность масштабирования в сторону уменьшения</a:t>
            </a:r>
          </a:p>
          <a:p>
            <a:pPr algn="l" rtl="0">
              <a:lnSpc>
                <a:spcPct val="110000"/>
              </a:lnSpc>
            </a:pPr>
            <a:r>
              <a:rPr lang="ru-Ru" sz="1400" b="0" i="0" u="none" baseline="0">
                <a:latin typeface="Arial" panose="020B0604020202020204" pitchFamily="34" charset="0"/>
                <a:cs typeface="Arial" panose="020B0604020202020204" pitchFamily="34" charset="0"/>
              </a:rPr>
              <a:t>Программа EVM ориентирована на вакцины и холодную цепь, в то время как NSCA не зависит от продукции и больше ориентирована на общие поставки 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3"/>
          </p:nvPr>
        </p:nvSpPr>
        <p:spPr>
          <a:xfrm>
            <a:off x="8801100" y="1246823"/>
            <a:ext cx="3111594" cy="1517694"/>
          </a:xfrm>
        </p:spPr>
        <p:txBody>
          <a:bodyPr>
            <a:normAutofit/>
          </a:bodyPr>
          <a:lstStyle/>
          <a:p>
            <a:pPr rtl="0">
              <a:lnSpc>
                <a:spcPct val="100000"/>
              </a:lnSpc>
            </a:pPr>
            <a:r>
              <a:rPr lang="ru-Ru" sz="2000" b="1" i="0" u="none" baseline="0">
                <a:latin typeface="Arial" panose="020B0604020202020204" pitchFamily="34" charset="0"/>
                <a:cs typeface="Arial" panose="020B0604020202020204" pitchFamily="34" charset="0"/>
              </a:rPr>
              <a:t>Другие инструменты модели зрелости цепи поставок</a:t>
            </a:r>
            <a:endParaRPr lang="ru-Ru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sz="quarter" idx="4"/>
          </p:nvPr>
        </p:nvSpPr>
        <p:spPr>
          <a:xfrm>
            <a:off x="8801100" y="3190737"/>
            <a:ext cx="2870177" cy="3441794"/>
          </a:xfrm>
        </p:spPr>
        <p:txBody>
          <a:bodyPr>
            <a:noAutofit/>
          </a:bodyPr>
          <a:lstStyle/>
          <a:p>
            <a:pPr rtl="0">
              <a:lnSpc>
                <a:spcPct val="110000"/>
              </a:lnSpc>
            </a:pPr>
            <a:r>
              <a:rPr lang="ru-Ru" sz="1400" b="0" i="0" u="none" baseline="0">
                <a:latin typeface="Arial" panose="020B0604020202020204" pitchFamily="34" charset="0"/>
                <a:cs typeface="Arial" panose="020B0604020202020204" pitchFamily="34" charset="0"/>
              </a:rPr>
              <a:t>Менее точный, объективный и повторяющийся по сравнению с NSCA</a:t>
            </a:r>
          </a:p>
          <a:p>
            <a:pPr rtl="0">
              <a:lnSpc>
                <a:spcPct val="110000"/>
              </a:lnSpc>
            </a:pPr>
            <a:r>
              <a:rPr lang="ru-Ru" sz="1400" b="0" i="0" u="none" baseline="0">
                <a:latin typeface="Arial" panose="020B0604020202020204" pitchFamily="34" charset="0"/>
                <a:cs typeface="Arial" panose="020B0604020202020204" pitchFamily="34" charset="0"/>
              </a:rPr>
              <a:t>Может проводиться чаще и с меньшими затратами, чем NSCA</a:t>
            </a:r>
          </a:p>
          <a:p>
            <a:pPr rtl="0">
              <a:lnSpc>
                <a:spcPct val="110000"/>
              </a:lnSpc>
            </a:pPr>
            <a:r>
              <a:rPr lang="ru-Ru" sz="1400" b="0" i="0" u="none" baseline="0">
                <a:latin typeface="Arial" panose="020B0604020202020204" pitchFamily="34" charset="0"/>
                <a:cs typeface="Arial" panose="020B0604020202020204" pitchFamily="34" charset="0"/>
              </a:rPr>
              <a:t>Может применяться для непрерывного совершенствования между оценками NSCA</a:t>
            </a:r>
            <a:endParaRPr lang="ru-Ru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rtl="0"/>
            <a:fld id="{B9F1CF4F-F94A-4E72-8A7A-1D90E0D98BB3}" type="slidenum">
              <a:rPr sz="1100">
                <a:latin typeface="Arial" panose="020B0604020202020204" pitchFamily="34" charset="0"/>
                <a:cs typeface="Arial" panose="020B0604020202020204" pitchFamily="34" charset="0"/>
              </a:rPr>
              <a:pPr algn="r" rtl="0"/>
              <a:t>7</a:t>
            </a:fld>
            <a:endParaRPr lang="ru-Ru" alt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27" name="Canvas 96">
            <a:extLst>
              <a:ext uri="{FF2B5EF4-FFF2-40B4-BE49-F238E27FC236}">
                <a16:creationId xmlns:a16="http://schemas.microsoft.com/office/drawing/2014/main" id="{71D30046-47FD-45E9-A485-2440E1E9D14C}"/>
              </a:ext>
            </a:extLst>
          </p:cNvPr>
          <p:cNvGrpSpPr/>
          <p:nvPr/>
        </p:nvGrpSpPr>
        <p:grpSpPr>
          <a:xfrm>
            <a:off x="3127311" y="1733108"/>
            <a:ext cx="5650653" cy="5010488"/>
            <a:chOff x="0" y="0"/>
            <a:chExt cx="5181600" cy="4678680"/>
          </a:xfrm>
        </p:grpSpPr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BEF40698-A6A6-41DD-AF2A-A3B4984C8F55}"/>
                </a:ext>
              </a:extLst>
            </p:cNvPr>
            <p:cNvSpPr/>
            <p:nvPr/>
          </p:nvSpPr>
          <p:spPr>
            <a:xfrm>
              <a:off x="0" y="0"/>
              <a:ext cx="5181600" cy="4678680"/>
            </a:xfrm>
            <a:prstGeom prst="rect">
              <a:avLst/>
            </a:prstGeom>
            <a:ln>
              <a:solidFill>
                <a:schemeClr val="tx2">
                  <a:lumMod val="75000"/>
                </a:schemeClr>
              </a:solidFill>
            </a:ln>
          </p:spPr>
        </p:sp>
        <p:cxnSp>
          <p:nvCxnSpPr>
            <p:cNvPr id="48" name="Straight Arrow Connector 47">
              <a:extLst>
                <a:ext uri="{FF2B5EF4-FFF2-40B4-BE49-F238E27FC236}">
                  <a16:creationId xmlns:a16="http://schemas.microsoft.com/office/drawing/2014/main" id="{DA9B59B3-D789-40BF-8E71-9D329F91FF70}"/>
                </a:ext>
              </a:extLst>
            </p:cNvPr>
            <p:cNvCxnSpPr/>
            <p:nvPr/>
          </p:nvCxnSpPr>
          <p:spPr>
            <a:xfrm flipV="1">
              <a:off x="685800" y="807720"/>
              <a:ext cx="0" cy="3360309"/>
            </a:xfrm>
            <a:prstGeom prst="straightConnector1">
              <a:avLst/>
            </a:prstGeom>
            <a:noFill/>
            <a:ln w="9525" cap="flat" cmpd="sng" algn="ctr">
              <a:solidFill>
                <a:srgbClr val="4F81BD">
                  <a:shade val="95000"/>
                  <a:satMod val="105000"/>
                </a:srgbClr>
              </a:solidFill>
              <a:prstDash val="solid"/>
              <a:tailEnd type="triangle"/>
            </a:ln>
            <a:effectLst/>
          </p:spPr>
        </p:cxnSp>
        <p:cxnSp>
          <p:nvCxnSpPr>
            <p:cNvPr id="49" name="Straight Arrow Connector 48">
              <a:extLst>
                <a:ext uri="{FF2B5EF4-FFF2-40B4-BE49-F238E27FC236}">
                  <a16:creationId xmlns:a16="http://schemas.microsoft.com/office/drawing/2014/main" id="{77EA0184-8268-4B38-B5E5-A5DAF47B170E}"/>
                </a:ext>
              </a:extLst>
            </p:cNvPr>
            <p:cNvCxnSpPr/>
            <p:nvPr/>
          </p:nvCxnSpPr>
          <p:spPr>
            <a:xfrm>
              <a:off x="685800" y="4168140"/>
              <a:ext cx="3870960" cy="0"/>
            </a:xfrm>
            <a:prstGeom prst="straightConnector1">
              <a:avLst/>
            </a:prstGeom>
            <a:noFill/>
            <a:ln w="9525" cap="flat" cmpd="sng" algn="ctr">
              <a:solidFill>
                <a:srgbClr val="4F81BD">
                  <a:shade val="95000"/>
                  <a:satMod val="105000"/>
                </a:srgbClr>
              </a:solidFill>
              <a:prstDash val="solid"/>
              <a:tailEnd type="triangle"/>
            </a:ln>
            <a:effectLst/>
          </p:spPr>
        </p:cxnSp>
        <p:sp>
          <p:nvSpPr>
            <p:cNvPr id="50" name="Text Box 77">
              <a:extLst>
                <a:ext uri="{FF2B5EF4-FFF2-40B4-BE49-F238E27FC236}">
                  <a16:creationId xmlns:a16="http://schemas.microsoft.com/office/drawing/2014/main" id="{C966345F-7CBA-4019-AA59-E822C938F37D}"/>
                </a:ext>
              </a:extLst>
            </p:cNvPr>
            <p:cNvSpPr txBox="1"/>
            <p:nvPr/>
          </p:nvSpPr>
          <p:spPr>
            <a:xfrm rot="16200000">
              <a:off x="-495945" y="1812103"/>
              <a:ext cx="1872287" cy="297180"/>
            </a:xfrm>
            <a:prstGeom prst="rect">
              <a:avLst/>
            </a:prstGeom>
            <a:solidFill>
              <a:sysClr val="window" lastClr="FFFFFF"/>
            </a:solidFill>
            <a:ln w="6350">
              <a:noFill/>
            </a:ln>
            <a:effectLst/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l" rtl="0">
                <a:spcAft>
                  <a:spcPts val="800"/>
                </a:spcAft>
              </a:pPr>
              <a:r>
                <a:rPr lang="ru-Ru" sz="1050" b="1" i="0" u="none" baseline="0">
                  <a:solidFill>
                    <a:srgbClr val="323E4F"/>
                  </a:solidFill>
                  <a:effectLst/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Уровень усилий</a:t>
              </a:r>
              <a:endParaRPr lang="ru-Ru" sz="105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1" name="Text Box 78">
              <a:extLst>
                <a:ext uri="{FF2B5EF4-FFF2-40B4-BE49-F238E27FC236}">
                  <a16:creationId xmlns:a16="http://schemas.microsoft.com/office/drawing/2014/main" id="{4B9B8A4F-E411-4EA1-8098-D5C73A95E94E}"/>
                </a:ext>
              </a:extLst>
            </p:cNvPr>
            <p:cNvSpPr txBox="1"/>
            <p:nvPr/>
          </p:nvSpPr>
          <p:spPr>
            <a:xfrm>
              <a:off x="11707" y="4027888"/>
              <a:ext cx="636332" cy="274532"/>
            </a:xfrm>
            <a:prstGeom prst="rect">
              <a:avLst/>
            </a:prstGeom>
            <a:solidFill>
              <a:sysClr val="window" lastClr="FFFFFF"/>
            </a:solidFill>
            <a:ln w="6350">
              <a:noFill/>
            </a:ln>
            <a:effectLst/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 rtl="0">
                <a:spcAft>
                  <a:spcPts val="800"/>
                </a:spcAft>
              </a:pPr>
              <a:r>
                <a:rPr lang="ru-Ru" sz="1050" b="0" i="0" u="none" baseline="0">
                  <a:solidFill>
                    <a:srgbClr val="FF0000"/>
                  </a:solidFill>
                  <a:effectLst/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Низкий</a:t>
              </a:r>
              <a:endParaRPr lang="ru-Ru" sz="105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2" name="Text Box 19">
              <a:extLst>
                <a:ext uri="{FF2B5EF4-FFF2-40B4-BE49-F238E27FC236}">
                  <a16:creationId xmlns:a16="http://schemas.microsoft.com/office/drawing/2014/main" id="{E9D25366-DCD3-4F82-A1EF-0DD088AB98A5}"/>
                </a:ext>
              </a:extLst>
            </p:cNvPr>
            <p:cNvSpPr txBox="1"/>
            <p:nvPr/>
          </p:nvSpPr>
          <p:spPr>
            <a:xfrm>
              <a:off x="11707" y="688786"/>
              <a:ext cx="666475" cy="274320"/>
            </a:xfrm>
            <a:prstGeom prst="rect">
              <a:avLst/>
            </a:prstGeom>
            <a:solidFill>
              <a:sysClr val="window" lastClr="FFFFFF"/>
            </a:solidFill>
            <a:ln w="6350">
              <a:noFill/>
            </a:ln>
            <a:effectLst/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 rtl="0">
                <a:spcAft>
                  <a:spcPts val="1000"/>
                </a:spcAft>
              </a:pPr>
              <a:r>
                <a:rPr lang="ru-Ru" sz="900" b="0" i="0" u="none" baseline="0">
                  <a:solidFill>
                    <a:srgbClr val="FF0000"/>
                  </a:solidFill>
                  <a:effectLst/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Высокий</a:t>
              </a:r>
              <a:endParaRPr lang="ru-Ru" sz="110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3" name="Text Box 19">
              <a:extLst>
                <a:ext uri="{FF2B5EF4-FFF2-40B4-BE49-F238E27FC236}">
                  <a16:creationId xmlns:a16="http://schemas.microsoft.com/office/drawing/2014/main" id="{39A682CC-F934-4F4E-9A58-70F65064A264}"/>
                </a:ext>
              </a:extLst>
            </p:cNvPr>
            <p:cNvSpPr txBox="1"/>
            <p:nvPr/>
          </p:nvSpPr>
          <p:spPr>
            <a:xfrm>
              <a:off x="634504" y="4302420"/>
              <a:ext cx="1062929" cy="274320"/>
            </a:xfrm>
            <a:prstGeom prst="rect">
              <a:avLst/>
            </a:prstGeom>
            <a:solidFill>
              <a:sysClr val="window" lastClr="FFFFFF"/>
            </a:solidFill>
            <a:ln w="6350">
              <a:noFill/>
            </a:ln>
            <a:effectLst/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 rtl="0">
                <a:spcAft>
                  <a:spcPts val="1000"/>
                </a:spcAft>
              </a:pPr>
              <a:r>
                <a:rPr lang="ru-Ru" sz="1050" b="0" i="0" u="none" baseline="0">
                  <a:solidFill>
                    <a:srgbClr val="FF0000"/>
                  </a:solidFill>
                  <a:effectLst/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Качественная</a:t>
              </a:r>
              <a:endParaRPr lang="ru-Ru" sz="1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4" name="Text Box 19">
              <a:extLst>
                <a:ext uri="{FF2B5EF4-FFF2-40B4-BE49-F238E27FC236}">
                  <a16:creationId xmlns:a16="http://schemas.microsoft.com/office/drawing/2014/main" id="{295F3594-838B-4D5C-A72A-309E04AC8265}"/>
                </a:ext>
              </a:extLst>
            </p:cNvPr>
            <p:cNvSpPr txBox="1"/>
            <p:nvPr/>
          </p:nvSpPr>
          <p:spPr>
            <a:xfrm>
              <a:off x="3611880" y="4303055"/>
              <a:ext cx="1303020" cy="273685"/>
            </a:xfrm>
            <a:prstGeom prst="rect">
              <a:avLst/>
            </a:prstGeom>
            <a:solidFill>
              <a:sysClr val="window" lastClr="FFFFFF"/>
            </a:solidFill>
            <a:ln w="6350">
              <a:noFill/>
            </a:ln>
            <a:effectLst/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 rtl="0">
                <a:spcAft>
                  <a:spcPts val="1000"/>
                </a:spcAft>
              </a:pPr>
              <a:r>
                <a:rPr lang="ru-Ru" sz="900" b="0" i="0" u="none" baseline="0">
                  <a:solidFill>
                    <a:srgbClr val="FF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rPr>
                <a:t>Количественная</a:t>
              </a:r>
              <a:endParaRPr lang="ru-Ru" sz="110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55" name="Picture 54">
              <a:extLst>
                <a:ext uri="{FF2B5EF4-FFF2-40B4-BE49-F238E27FC236}">
                  <a16:creationId xmlns:a16="http://schemas.microsoft.com/office/drawing/2014/main" id="{D985AB59-339E-4D2B-AACC-C66C61D32D05}"/>
                </a:ext>
              </a:extLst>
            </p:cNvPr>
            <p:cNvPicPr/>
            <p:nvPr/>
          </p:nvPicPr>
          <p:blipFill>
            <a:blip r:embed="rId3"/>
            <a:stretch>
              <a:fillRect/>
            </a:stretch>
          </p:blipFill>
          <p:spPr>
            <a:xfrm>
              <a:off x="3258480" y="1475400"/>
              <a:ext cx="1135380" cy="266700"/>
            </a:xfrm>
            <a:prstGeom prst="rect">
              <a:avLst/>
            </a:prstGeom>
          </p:spPr>
        </p:pic>
        <p:pic>
          <p:nvPicPr>
            <p:cNvPr id="56" name="Picture 55">
              <a:extLst>
                <a:ext uri="{FF2B5EF4-FFF2-40B4-BE49-F238E27FC236}">
                  <a16:creationId xmlns:a16="http://schemas.microsoft.com/office/drawing/2014/main" id="{6883A738-5BAD-473A-BADD-83B1E8402ABE}"/>
                </a:ext>
              </a:extLst>
            </p:cNvPr>
            <p:cNvPicPr/>
            <p:nvPr/>
          </p:nvPicPr>
          <p:blipFill>
            <a:blip r:embed="rId4"/>
            <a:stretch>
              <a:fillRect/>
            </a:stretch>
          </p:blipFill>
          <p:spPr>
            <a:xfrm>
              <a:off x="3281340" y="1162980"/>
              <a:ext cx="1264920" cy="198120"/>
            </a:xfrm>
            <a:prstGeom prst="rect">
              <a:avLst/>
            </a:prstGeom>
          </p:spPr>
        </p:pic>
        <p:cxnSp>
          <p:nvCxnSpPr>
            <p:cNvPr id="57" name="Straight Connector 56">
              <a:extLst>
                <a:ext uri="{FF2B5EF4-FFF2-40B4-BE49-F238E27FC236}">
                  <a16:creationId xmlns:a16="http://schemas.microsoft.com/office/drawing/2014/main" id="{6CB9E569-CC62-4A29-81CE-8937F91AD38F}"/>
                </a:ext>
              </a:extLst>
            </p:cNvPr>
            <p:cNvCxnSpPr/>
            <p:nvPr/>
          </p:nvCxnSpPr>
          <p:spPr>
            <a:xfrm>
              <a:off x="2651760" y="823071"/>
              <a:ext cx="0" cy="3345069"/>
            </a:xfrm>
            <a:prstGeom prst="line">
              <a:avLst/>
            </a:prstGeom>
            <a:noFill/>
            <a:ln w="6350" cap="flat" cmpd="sng" algn="ctr">
              <a:solidFill>
                <a:sysClr val="window" lastClr="FFFFFF">
                  <a:lumMod val="50000"/>
                </a:sysClr>
              </a:solidFill>
              <a:prstDash val="sysDash"/>
              <a:miter lim="800000"/>
            </a:ln>
            <a:effectLst/>
          </p:spPr>
        </p:cxnSp>
        <p:cxnSp>
          <p:nvCxnSpPr>
            <p:cNvPr id="58" name="Straight Connector 57">
              <a:extLst>
                <a:ext uri="{FF2B5EF4-FFF2-40B4-BE49-F238E27FC236}">
                  <a16:creationId xmlns:a16="http://schemas.microsoft.com/office/drawing/2014/main" id="{45AD3EEA-B79D-497A-B195-4D9BFAC738A1}"/>
                </a:ext>
              </a:extLst>
            </p:cNvPr>
            <p:cNvCxnSpPr/>
            <p:nvPr/>
          </p:nvCxnSpPr>
          <p:spPr>
            <a:xfrm>
              <a:off x="693420" y="2438400"/>
              <a:ext cx="3909060" cy="0"/>
            </a:xfrm>
            <a:prstGeom prst="line">
              <a:avLst/>
            </a:prstGeom>
            <a:noFill/>
            <a:ln w="6350" cap="flat" cmpd="sng" algn="ctr">
              <a:solidFill>
                <a:sysClr val="window" lastClr="FFFFFF">
                  <a:lumMod val="50000"/>
                </a:sysClr>
              </a:solidFill>
              <a:prstDash val="sysDash"/>
              <a:miter lim="800000"/>
            </a:ln>
            <a:effectLst/>
          </p:spPr>
        </p:cxnSp>
        <p:pic>
          <p:nvPicPr>
            <p:cNvPr id="59" name="Picture 58">
              <a:extLst>
                <a:ext uri="{FF2B5EF4-FFF2-40B4-BE49-F238E27FC236}">
                  <a16:creationId xmlns:a16="http://schemas.microsoft.com/office/drawing/2014/main" id="{3E7A7CDD-18B5-4567-93D5-6CFD28BD7B29}"/>
                </a:ext>
              </a:extLst>
            </p:cNvPr>
            <p:cNvPicPr/>
            <p:nvPr/>
          </p:nvPicPr>
          <p:blipFill>
            <a:blip r:embed="rId5"/>
            <a:stretch>
              <a:fillRect/>
            </a:stretch>
          </p:blipFill>
          <p:spPr>
            <a:xfrm>
              <a:off x="1102020" y="2702220"/>
              <a:ext cx="1181100" cy="251460"/>
            </a:xfrm>
            <a:prstGeom prst="rect">
              <a:avLst/>
            </a:prstGeom>
          </p:spPr>
        </p:pic>
        <p:pic>
          <p:nvPicPr>
            <p:cNvPr id="60" name="Picture 59">
              <a:extLst>
                <a:ext uri="{FF2B5EF4-FFF2-40B4-BE49-F238E27FC236}">
                  <a16:creationId xmlns:a16="http://schemas.microsoft.com/office/drawing/2014/main" id="{4C603770-10A6-41E5-9176-AD76783B6FCD}"/>
                </a:ext>
              </a:extLst>
            </p:cNvPr>
            <p:cNvPicPr/>
            <p:nvPr/>
          </p:nvPicPr>
          <p:blipFill>
            <a:blip r:embed="rId6"/>
            <a:stretch>
              <a:fillRect/>
            </a:stretch>
          </p:blipFill>
          <p:spPr>
            <a:xfrm>
              <a:off x="942000" y="2466635"/>
              <a:ext cx="1118870" cy="235585"/>
            </a:xfrm>
            <a:prstGeom prst="rect">
              <a:avLst/>
            </a:prstGeom>
          </p:spPr>
        </p:pic>
        <p:pic>
          <p:nvPicPr>
            <p:cNvPr id="61" name="Picture 60">
              <a:extLst>
                <a:ext uri="{FF2B5EF4-FFF2-40B4-BE49-F238E27FC236}">
                  <a16:creationId xmlns:a16="http://schemas.microsoft.com/office/drawing/2014/main" id="{D1D2944D-A652-4D76-9BAB-4F385144262C}"/>
                </a:ext>
              </a:extLst>
            </p:cNvPr>
            <p:cNvPicPr/>
            <p:nvPr/>
          </p:nvPicPr>
          <p:blipFill>
            <a:blip r:embed="rId7"/>
            <a:stretch>
              <a:fillRect/>
            </a:stretch>
          </p:blipFill>
          <p:spPr>
            <a:xfrm>
              <a:off x="2283120" y="1871640"/>
              <a:ext cx="882650" cy="228600"/>
            </a:xfrm>
            <a:prstGeom prst="rect">
              <a:avLst/>
            </a:prstGeom>
          </p:spPr>
        </p:pic>
        <p:pic>
          <p:nvPicPr>
            <p:cNvPr id="62" name="Picture 61">
              <a:extLst>
                <a:ext uri="{FF2B5EF4-FFF2-40B4-BE49-F238E27FC236}">
                  <a16:creationId xmlns:a16="http://schemas.microsoft.com/office/drawing/2014/main" id="{2E3EAA3E-89A0-4A0B-B475-A5DA8FCF89E7}"/>
                </a:ext>
              </a:extLst>
            </p:cNvPr>
            <p:cNvPicPr/>
            <p:nvPr/>
          </p:nvPicPr>
          <p:blipFill>
            <a:blip r:embed="rId8"/>
            <a:stretch>
              <a:fillRect/>
            </a:stretch>
          </p:blipFill>
          <p:spPr>
            <a:xfrm>
              <a:off x="1208700" y="2907960"/>
              <a:ext cx="989965" cy="304800"/>
            </a:xfrm>
            <a:prstGeom prst="rect">
              <a:avLst/>
            </a:prstGeom>
          </p:spPr>
        </p:pic>
        <p:sp>
          <p:nvSpPr>
            <p:cNvPr id="63" name="Text Box 25">
              <a:extLst>
                <a:ext uri="{FF2B5EF4-FFF2-40B4-BE49-F238E27FC236}">
                  <a16:creationId xmlns:a16="http://schemas.microsoft.com/office/drawing/2014/main" id="{39511396-25D9-441D-8D02-DB0EBEE203C0}"/>
                </a:ext>
              </a:extLst>
            </p:cNvPr>
            <p:cNvSpPr txBox="1"/>
            <p:nvPr/>
          </p:nvSpPr>
          <p:spPr>
            <a:xfrm>
              <a:off x="1102499" y="149520"/>
              <a:ext cx="3063240" cy="307340"/>
            </a:xfrm>
            <a:prstGeom prst="rect">
              <a:avLst/>
            </a:prstGeom>
            <a:solidFill>
              <a:sysClr val="window" lastClr="FFFFFF"/>
            </a:solidFill>
            <a:ln w="6350">
              <a:noFill/>
            </a:ln>
            <a:effectLst/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 rtl="0">
                <a:spcAft>
                  <a:spcPts val="1000"/>
                </a:spcAft>
              </a:pPr>
              <a:r>
                <a:rPr lang="ru-Ru" sz="1100" b="1" i="0" u="none" baseline="0">
                  <a:effectLst/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Уровень усилий и результаты/выходные данные </a:t>
              </a:r>
              <a:endParaRPr lang="ru-Ru" sz="1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64" name="Picture 63">
              <a:extLst>
                <a:ext uri="{FF2B5EF4-FFF2-40B4-BE49-F238E27FC236}">
                  <a16:creationId xmlns:a16="http://schemas.microsoft.com/office/drawing/2014/main" id="{7F466E3A-0120-4543-B22C-0A46B03C4DF5}"/>
                </a:ext>
              </a:extLst>
            </p:cNvPr>
            <p:cNvPicPr/>
            <p:nvPr/>
          </p:nvPicPr>
          <p:blipFill>
            <a:blip r:embed="rId9"/>
            <a:stretch>
              <a:fillRect/>
            </a:stretch>
          </p:blipFill>
          <p:spPr>
            <a:xfrm>
              <a:off x="1827190" y="949620"/>
              <a:ext cx="1431290" cy="28194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18830499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PSM mtg white bkgd">
  <a:themeElements>
    <a:clrScheme name="from USAID slide">
      <a:dk1>
        <a:sysClr val="windowText" lastClr="000000"/>
      </a:dk1>
      <a:lt1>
        <a:srgbClr val="FFFFFF"/>
      </a:lt1>
      <a:dk2>
        <a:srgbClr val="002F6C"/>
      </a:dk2>
      <a:lt2>
        <a:srgbClr val="BA0C2F"/>
      </a:lt2>
      <a:accent1>
        <a:srgbClr val="002F6C"/>
      </a:accent1>
      <a:accent2>
        <a:srgbClr val="BA0C2F"/>
      </a:accent2>
      <a:accent3>
        <a:srgbClr val="6C6463"/>
      </a:accent3>
      <a:accent4>
        <a:srgbClr val="000000"/>
      </a:accent4>
      <a:accent5>
        <a:srgbClr val="CFCDC9"/>
      </a:accent5>
      <a:accent6>
        <a:srgbClr val="0067B9"/>
      </a:accent6>
      <a:hlink>
        <a:srgbClr val="6C6463"/>
      </a:hlink>
      <a:folHlink>
        <a:srgbClr val="CFCDC9"/>
      </a:folHlink>
    </a:clrScheme>
    <a:fontScheme name="Blank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defRPr>
        </a:defPPr>
      </a:lstStyle>
    </a:lnDef>
  </a:objectDefaults>
  <a:extraClrSchemeLst>
    <a:extraClrScheme>
      <a:clrScheme name="Blank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hbf0c10381aa4bd59932b5b7da857fed xmlns="8d7096d6-fc66-4344-9e3f-2445529a09f6">
      <Terms xmlns="http://schemas.microsoft.com/office/infopath/2007/PartnerControls"/>
    </hbf0c10381aa4bd59932b5b7da857fed>
    <TaxCatchAll xmlns="8d7096d6-fc66-4344-9e3f-2445529a09f6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?mso-contentType ?>
<SharedContentType xmlns="Microsoft.SharePoint.Taxonomy.ContentTypeSync" SourceId="822e118f-d533-465d-b5ca-7beed2256e09" ContentTypeId="0x0101008DA58B5CA681664FAB24816C56F4108502" PreviousValue="false"/>
</file>

<file path=customXml/item4.xml><?xml version="1.0" encoding="utf-8"?>
<ct:contentTypeSchema xmlns:ct="http://schemas.microsoft.com/office/2006/metadata/contentType" xmlns:ma="http://schemas.microsoft.com/office/2006/metadata/properties/metaAttributes" ct:_="" ma:_="" ma:contentTypeName="Project Technical Implementation" ma:contentTypeID="0x0101008DA58B5CA681664FAB24816C56F41085020073CD9A2FDE83D74A8AE87C5E6F6E6916" ma:contentTypeVersion="6" ma:contentTypeDescription="" ma:contentTypeScope="" ma:versionID="4e2c505bc6dd469b5fc4479c67e36d21">
  <xsd:schema xmlns:xsd="http://www.w3.org/2001/XMLSchema" xmlns:xs="http://www.w3.org/2001/XMLSchema" xmlns:p="http://schemas.microsoft.com/office/2006/metadata/properties" xmlns:ns2="8d7096d6-fc66-4344-9e3f-2445529a09f6" targetNamespace="http://schemas.microsoft.com/office/2006/metadata/properties" ma:root="true" ma:fieldsID="b2431dd1ba532b3876c3e935d2771db0" ns2:_="">
    <xsd:import namespace="8d7096d6-fc66-4344-9e3f-2445529a09f6"/>
    <xsd:element name="properties">
      <xsd:complexType>
        <xsd:sequence>
          <xsd:element name="documentManagement">
            <xsd:complexType>
              <xsd:all>
                <xsd:element ref="ns2:hbf0c10381aa4bd59932b5b7da857fed" minOccurs="0"/>
                <xsd:element ref="ns2:TaxCatchAll" minOccurs="0"/>
                <xsd:element ref="ns2:TaxCatchAllLabe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d7096d6-fc66-4344-9e3f-2445529a09f6" elementFormDefault="qualified">
    <xsd:import namespace="http://schemas.microsoft.com/office/2006/documentManagement/types"/>
    <xsd:import namespace="http://schemas.microsoft.com/office/infopath/2007/PartnerControls"/>
    <xsd:element name="hbf0c10381aa4bd59932b5b7da857fed" ma:index="8" nillable="true" ma:taxonomy="true" ma:internalName="hbf0c10381aa4bd59932b5b7da857fed" ma:taxonomyFieldName="Project_x0020_Document_x0020_Type" ma:displayName="Project Document Type" ma:default="" ma:fieldId="{1bf0c103-81aa-4bd5-9932-b5b7da857fed}" ma:sspId="822e118f-d533-465d-b5ca-7beed2256e09" ma:termSetId="d8a5acf7-091c-4877-b363-b3708ae07044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axCatchAll" ma:index="9" nillable="true" ma:displayName="Taxonomy Catch All Column" ma:hidden="true" ma:list="{55cf9c8a-78a3-4561-85a9-0a0514ac3c6b}" ma:internalName="TaxCatchAll" ma:showField="CatchAllData" ma:web="854bdaf2-bd23-4f9a-b8cb-7de5fd396210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10" nillable="true" ma:displayName="Taxonomy Catch All Column1" ma:hidden="true" ma:list="{55cf9c8a-78a3-4561-85a9-0a0514ac3c6b}" ma:internalName="TaxCatchAllLabel" ma:readOnly="true" ma:showField="CatchAllDataLabel" ma:web="854bdaf2-bd23-4f9a-b8cb-7de5fd396210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0C5FED5C-27A8-468B-BEA1-9AA9543BF8ED}">
  <ds:schemaRefs>
    <ds:schemaRef ds:uri="8d7096d6-fc66-4344-9e3f-2445529a09f6"/>
    <ds:schemaRef ds:uri="http://purl.org/dc/elements/1.1/"/>
    <ds:schemaRef ds:uri="http://purl.org/dc/dcmitype/"/>
    <ds:schemaRef ds:uri="http://schemas.openxmlformats.org/package/2006/metadata/core-properties"/>
    <ds:schemaRef ds:uri="http://schemas.microsoft.com/office/2006/metadata/properties"/>
    <ds:schemaRef ds:uri="http://schemas.microsoft.com/office/2006/documentManagement/types"/>
    <ds:schemaRef ds:uri="http://www.w3.org/XML/1998/namespace"/>
    <ds:schemaRef ds:uri="http://purl.org/dc/terms/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AA769477-0DBD-4F7E-83A9-ABE9DFF3C7A1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73D91555-F47E-4563-8C3F-0703F6E86BBE}">
  <ds:schemaRefs>
    <ds:schemaRef ds:uri="Microsoft.SharePoint.Taxonomy.ContentTypeSync"/>
  </ds:schemaRefs>
</ds:datastoreItem>
</file>

<file path=customXml/itemProps4.xml><?xml version="1.0" encoding="utf-8"?>
<ds:datastoreItem xmlns:ds="http://schemas.openxmlformats.org/officeDocument/2006/customXml" ds:itemID="{3687AF4E-271A-45D9-A980-50A37FB33A1D}"/>
</file>

<file path=docProps/app.xml><?xml version="1.0" encoding="utf-8"?>
<Properties xmlns="http://schemas.openxmlformats.org/officeDocument/2006/extended-properties" xmlns:vt="http://schemas.openxmlformats.org/officeDocument/2006/docPropsVTypes">
  <TotalTime>513</TotalTime>
  <Words>945</Words>
  <Application>Microsoft Office PowerPoint</Application>
  <PresentationFormat>Widescreen</PresentationFormat>
  <Paragraphs>128</Paragraphs>
  <Slides>7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7</vt:i4>
      </vt:variant>
    </vt:vector>
  </HeadingPairs>
  <TitlesOfParts>
    <vt:vector size="15" baseType="lpstr">
      <vt:lpstr>Arial</vt:lpstr>
      <vt:lpstr>Calibri</vt:lpstr>
      <vt:lpstr>Calibri Light</vt:lpstr>
      <vt:lpstr>Gill Sans MT</vt:lpstr>
      <vt:lpstr>Times</vt:lpstr>
      <vt:lpstr>Wingdings</vt:lpstr>
      <vt:lpstr>Office Theme</vt:lpstr>
      <vt:lpstr>PSM mtg white bkgd</vt:lpstr>
      <vt:lpstr>PowerPoint Presentation</vt:lpstr>
      <vt:lpstr>Недавнее распространение инструментов оценки цепи поставок на основе зрелости</vt:lpstr>
      <vt:lpstr>PowerPoint Presentation</vt:lpstr>
      <vt:lpstr>PowerPoint Presentation</vt:lpstr>
      <vt:lpstr>PowerPoint Presentation</vt:lpstr>
      <vt:lpstr>PowerPoint Presentation</vt:lpstr>
      <vt:lpstr>NSCA — Отношение к другим инструментам оценки зрелости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Brian Agbiriogu</dc:creator>
  <cp:lastModifiedBy>Pakhapat Boonchusanong</cp:lastModifiedBy>
  <cp:revision>74</cp:revision>
  <cp:lastPrinted>2022-08-15T10:54:52Z</cp:lastPrinted>
  <dcterms:created xsi:type="dcterms:W3CDTF">2018-05-01T03:36:14Z</dcterms:created>
  <dcterms:modified xsi:type="dcterms:W3CDTF">2022-08-15T10:54:54Z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0x0101008DA58B5CA681664FAB24816C56F410850200C1ADE8129BED5243B21152D92CDBFE90</vt:lpwstr>
  </property>
  <property fmtid="{D5CDD505-2E9C-101B-9397-08002B2CF9AE}" pid="3" name="Project Document Type">
    <vt:lpwstr/>
  </property>
</Properties>
</file>